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1" r:id="rId4"/>
    <p:sldId id="264" r:id="rId5"/>
    <p:sldId id="257" r:id="rId6"/>
    <p:sldId id="258" r:id="rId7"/>
    <p:sldId id="262" r:id="rId8"/>
    <p:sldId id="265" r:id="rId9"/>
    <p:sldId id="266" r:id="rId10"/>
    <p:sldId id="267" r:id="rId11"/>
    <p:sldId id="268" r:id="rId12"/>
    <p:sldId id="269" r:id="rId13"/>
    <p:sldId id="270" r:id="rId14"/>
    <p:sldId id="273" r:id="rId15"/>
    <p:sldId id="271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116" autoAdjust="0"/>
  </p:normalViewPr>
  <p:slideViewPr>
    <p:cSldViewPr>
      <p:cViewPr varScale="1">
        <p:scale>
          <a:sx n="102" d="100"/>
          <a:sy n="102" d="100"/>
        </p:scale>
        <p:origin x="-18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F135-D6D7-4E90-A9AC-4EED49FECF77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F5DF20B-E439-40B5-99D1-F46ED0FA7F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F135-D6D7-4E90-A9AC-4EED49FECF77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F20B-E439-40B5-99D1-F46ED0FA7F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F135-D6D7-4E90-A9AC-4EED49FECF77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F20B-E439-40B5-99D1-F46ED0FA7F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F135-D6D7-4E90-A9AC-4EED49FECF77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1F5DF20B-E439-40B5-99D1-F46ED0FA7F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F135-D6D7-4E90-A9AC-4EED49FECF77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F20B-E439-40B5-99D1-F46ED0FA7F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F135-D6D7-4E90-A9AC-4EED49FECF77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F20B-E439-40B5-99D1-F46ED0FA7F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F135-D6D7-4E90-A9AC-4EED49FECF77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1F5DF20B-E439-40B5-99D1-F46ED0FA7F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F135-D6D7-4E90-A9AC-4EED49FECF77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F20B-E439-40B5-99D1-F46ED0FA7F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F135-D6D7-4E90-A9AC-4EED49FECF77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F20B-E439-40B5-99D1-F46ED0FA7F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F135-D6D7-4E90-A9AC-4EED49FECF77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F20B-E439-40B5-99D1-F46ED0FA7F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0F135-D6D7-4E90-A9AC-4EED49FECF77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DF20B-E439-40B5-99D1-F46ED0FA7F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480F135-D6D7-4E90-A9AC-4EED49FECF77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F5DF20B-E439-40B5-99D1-F46ED0FA7F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764704"/>
            <a:ext cx="8458200" cy="5256584"/>
          </a:xfrm>
        </p:spPr>
        <p:txBody>
          <a:bodyPr>
            <a:noAutofit/>
          </a:bodyPr>
          <a:lstStyle/>
          <a:p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конкретизация компетенций и диагностические задания по оценке образовательного результата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496" y="404662"/>
          <a:ext cx="8928992" cy="59046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2537"/>
                <a:gridCol w="2526856"/>
                <a:gridCol w="3949599"/>
              </a:tblGrid>
              <a:tr h="17490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Опыт </a:t>
                      </a:r>
                      <a:r>
                        <a:rPr lang="ru-RU" sz="2400" dirty="0" err="1" smtClean="0">
                          <a:latin typeface="Times New Roman"/>
                          <a:ea typeface="Calibri"/>
                          <a:cs typeface="Times New Roman"/>
                        </a:rPr>
                        <a:t>практиче</a:t>
                      </a:r>
                      <a:endParaRPr lang="ru-RU" sz="24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err="1" smtClean="0">
                          <a:latin typeface="Times New Roman"/>
                          <a:ea typeface="Calibri"/>
                          <a:cs typeface="Times New Roman"/>
                        </a:rPr>
                        <a:t>ской</a:t>
                      </a: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деятельности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Calibri"/>
                          <a:cs typeface="Times New Roman"/>
                        </a:rPr>
                        <a:t>Умения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Calibri"/>
                          <a:cs typeface="Times New Roman"/>
                        </a:rPr>
                        <a:t>Знания</a:t>
                      </a:r>
                    </a:p>
                  </a:txBody>
                  <a:tcPr marL="68580" marR="68580" marT="0" marB="0"/>
                </a:tc>
              </a:tr>
              <a:tr h="987900">
                <a:tc rowSpan="3"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Планирование предметных и </a:t>
                      </a:r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метапредметных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образовательных результатов обучающихся</a:t>
                      </a:r>
                      <a:endParaRPr lang="ru-RU" sz="20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Планировать предметные образовательные результаты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содержание преподаваемого предмета (основные понятия)</a:t>
                      </a:r>
                    </a:p>
                  </a:txBody>
                  <a:tcPr marL="68580" marR="68580" marT="0" marB="0"/>
                </a:tc>
              </a:tr>
              <a:tr h="124900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ожидаемые  предметные  образовательные результаты курса  (ФГОС ООО, раздел 2, п.11.5);</a:t>
                      </a:r>
                    </a:p>
                  </a:txBody>
                  <a:tcPr marL="68580" marR="68580" marT="0" marB="0"/>
                </a:tc>
              </a:tr>
              <a:tr h="191875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Планировать </a:t>
                      </a:r>
                      <a:r>
                        <a:rPr lang="ru-RU" sz="20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метапредметные</a:t>
                      </a:r>
                      <a:r>
                        <a:rPr lang="ru-RU" sz="20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образовательные результаты</a:t>
                      </a:r>
                    </a:p>
                    <a:p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ожидаемые   </a:t>
                      </a:r>
                      <a:r>
                        <a:rPr lang="ru-RU" sz="2000" dirty="0" err="1">
                          <a:latin typeface="Times New Roman"/>
                          <a:ea typeface="Calibri"/>
                          <a:cs typeface="Times New Roman"/>
                        </a:rPr>
                        <a:t>метапредметные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 образовательные результаты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курса</a:t>
                      </a:r>
                      <a:r>
                        <a:rPr lang="ru-RU" sz="2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(ФГОС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ООО, </a:t>
                      </a:r>
                      <a:endParaRPr lang="ru-RU" sz="2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раздел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2, п. 8-10);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332656"/>
          <a:ext cx="9144000" cy="69127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71669"/>
                <a:gridCol w="2871669"/>
                <a:gridCol w="3400662"/>
              </a:tblGrid>
              <a:tr h="12176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Опыт </a:t>
                      </a:r>
                      <a:r>
                        <a:rPr lang="ru-RU" sz="2000" dirty="0" err="1" smtClean="0">
                          <a:latin typeface="Times New Roman"/>
                          <a:ea typeface="Calibri"/>
                          <a:cs typeface="Times New Roman"/>
                        </a:rPr>
                        <a:t>практиче</a:t>
                      </a:r>
                      <a:endParaRPr lang="ru-RU" sz="20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err="1" smtClean="0">
                          <a:latin typeface="Times New Roman"/>
                          <a:ea typeface="Calibri"/>
                          <a:cs typeface="Times New Roman"/>
                        </a:rPr>
                        <a:t>ской</a:t>
                      </a:r>
                      <a:r>
                        <a:rPr lang="ru-RU" sz="200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деятельности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  <a:t>Умения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000" dirty="0">
                          <a:latin typeface="Times New Roman"/>
                          <a:ea typeface="Calibri"/>
                          <a:cs typeface="Times New Roman"/>
                        </a:rPr>
                        <a:t>Знания</a:t>
                      </a:r>
                    </a:p>
                  </a:txBody>
                  <a:tcPr marL="68580" marR="68580" marT="0" marB="0"/>
                </a:tc>
              </a:tr>
              <a:tr h="2222776">
                <a:tc rowSpan="4">
                  <a:txBody>
                    <a:bodyPr/>
                    <a:lstStyle/>
                    <a:p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Создание поурочных планов для формирования предметных/ </a:t>
                      </a:r>
                      <a:r>
                        <a:rPr lang="ru-RU" sz="28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метапредметных</a:t>
                      </a:r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результатов на основе ФГОС ООО; 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r>
                        <a:rPr lang="ru-RU" sz="28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 основании образовательной программы разрабатывать (проектировать) сценарии учебных занятий </a:t>
                      </a:r>
                      <a:endParaRPr lang="ru-RU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Способы 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проектирования учебных занятий на основе образовательной программы по предмету</a:t>
                      </a:r>
                    </a:p>
                  </a:txBody>
                  <a:tcPr marL="68580" marR="68580" marT="0" marB="0"/>
                </a:tc>
              </a:tr>
              <a:tr h="133366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latin typeface="Times New Roman"/>
                          <a:ea typeface="Calibri"/>
                          <a:cs typeface="Times New Roman"/>
                        </a:rPr>
                        <a:t>Основные </a:t>
                      </a: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требования и идеи ФГОС к  уроку</a:t>
                      </a:r>
                    </a:p>
                  </a:txBody>
                  <a:tcPr marL="68580" marR="68580" marT="0" marB="0"/>
                </a:tc>
              </a:tr>
              <a:tr h="68901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Типы уроков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4963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Основные элементы плана урока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Субкомпетенции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2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) отбирает образовательные технологии, планирует способы (техники, методы, приемы) получения образовательных результатов и планирует деятельность обучающихся, обеспечивающую достижение заданных образовательных результатов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83264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отбирает, адаптирует и конструирует ресурсы образовательного процесса, обеспечивающую заданную деятельность 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обучающихся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4) отбирает, адаптирует и конструирует оценочные средства для формирующего и суммирующего оценивания предметных и </a:t>
            </a:r>
            <a:r>
              <a:rPr lang="ru-RU" sz="3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образовательных результатов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046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) организует деятельность обучающихся в рамках учебного занятия в соответствии с избранными содержанием и способами получения образовательных результатов, а также групповыми и индивидуальными особенностями обучающихся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57748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sz="4000" dirty="0" smtClean="0"/>
              <a:t>     6</a:t>
            </a:r>
            <a:r>
              <a:rPr lang="ru-RU" sz="4000" dirty="0"/>
              <a:t>)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организует самостоятельную (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внеаудиторную) деятельность </a:t>
            </a:r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обучающихся в соответствии с избранными содержанием и способами получения образовательных результатов, а также групповыми и индивидуальными особенностями обучающихся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404664"/>
            <a:ext cx="8712968" cy="59766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7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) выявляет индивидуальные пробелы и затруднения обучающегося и реализует обратные связи по поводу достижения запланированных предметных и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метапредметных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образовательных результатов в режиме формирующего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оценивания</a:t>
            </a:r>
          </a:p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8) проводит оценивание предметных образовательных результатов в режиме суммирующей оценки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Показатели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субкомпетенции-1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554162"/>
            <a:ext cx="8839200" cy="4525963"/>
          </a:xfrm>
        </p:spPr>
        <p:txBody>
          <a:bodyPr>
            <a:noAutofit/>
          </a:bodyPr>
          <a:lstStyle/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Планируемые предметные результаты  являются детализацией образовательных результатов обучающихся , обозначенных в примерной программе по предмету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Планируемые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результаты соответствуют образовательным результатам обучающихся обозначенным в примерной программе по предмету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Формулировка результата соответствует требованиям к указанному виду результата;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Набор образовательных результатов учитывает актуальный уровень обучающихся по предмету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32656"/>
            <a:ext cx="8686800" cy="612068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Задачная формулировка: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Изучите примерную программу по биологии для 6 класса И.Н. Пономаревой.  Разработайте фрагмент рабочей  программы по биологии для 6 класса – Раздел «Личностные,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предметные результаты освоения биологии».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Время выполнения задания: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60 минут.  Оформите результаты в файле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Word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Инструмент проверки: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критерии 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Критерии (образец)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04800" y="1554161"/>
          <a:ext cx="8686800" cy="48503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0816"/>
                <a:gridCol w="5472608"/>
                <a:gridCol w="1440160"/>
                <a:gridCol w="963216"/>
              </a:tblGrid>
              <a:tr h="7855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№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Критерии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показатель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Оценка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782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Планируемые предметные результаты являются детализацией  образовательных результатов обучающихся 6 класса,  обозначенных в примерной программе по биологии И.Н. Пономаревой 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+/-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7829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Планируемые </a:t>
                      </a:r>
                      <a:r>
                        <a:rPr lang="ru-RU" sz="1800" dirty="0" err="1">
                          <a:latin typeface="Times New Roman"/>
                          <a:ea typeface="Calibri"/>
                          <a:cs typeface="Times New Roman"/>
                        </a:rPr>
                        <a:t>метапредметные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результаты соответствуют образовательным результатам обучающихся 6 класса обозначенным в примерной программе по биологии И.Н. Пономаревой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+/-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555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Формулировка результата соответствует требованиям к указанному виду результата 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+/-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8552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Набор образовательных результатов учитывает актуальный уровень обучающихся по предмету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+/-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Виды деятельности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600200"/>
          <a:ext cx="8856983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8075"/>
                <a:gridCol w="435890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Академический 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Прикладной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педагогическая</a:t>
                      </a:r>
                      <a:endParaRPr lang="ru-RU" sz="3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педагогическая </a:t>
                      </a:r>
                      <a:endParaRPr lang="ru-RU" sz="3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исследовательская</a:t>
                      </a:r>
                      <a:endParaRPr lang="ru-RU" sz="3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исследовательская</a:t>
                      </a:r>
                      <a:endParaRPr lang="ru-RU" sz="3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культурно-просветительская</a:t>
                      </a:r>
                      <a:endParaRPr lang="ru-RU" sz="3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культурно-просветительская</a:t>
                      </a:r>
                      <a:endParaRPr lang="ru-RU" sz="3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проектная</a:t>
                      </a:r>
                      <a:endParaRPr lang="ru-RU" sz="36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Количество  компетенций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600200"/>
          <a:ext cx="8964489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61683"/>
                <a:gridCol w="2009021"/>
                <a:gridCol w="1893785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Компетенции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Академи-ческий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Прикладной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Общекультурные</a:t>
                      </a:r>
                      <a:endParaRPr lang="ru-RU" sz="3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Общепрофессиональные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Профессиональные (профессионально-прикладные)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Распределение ПК    (ППК) по видам деятельности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507289" cy="3870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7018"/>
                <a:gridCol w="2605321"/>
                <a:gridCol w="209495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Деятельность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Академиче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r>
                        <a:rPr lang="ru-RU" sz="3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ский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Приклад-ной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Педагогическая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Исследовательская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Культурно-просветительская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Проектная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Виды деятельности бакалавра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188640"/>
          <a:ext cx="8640960" cy="66204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0"/>
              </a:tblGrid>
              <a:tr h="704887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Педагогическая</a:t>
                      </a:r>
                      <a:endParaRPr lang="ru-RU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06284"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Изучение возможностей, потребностей, достижений обучающихся в области образования;</a:t>
                      </a:r>
                    </a:p>
                  </a:txBody>
                  <a:tcPr/>
                </a:tc>
              </a:tr>
              <a:tr h="8371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Осуществление обучения и воспитания в сфере образования в соответствии с требованиями образовательных стандартов</a:t>
                      </a:r>
                    </a:p>
                  </a:txBody>
                  <a:tcPr/>
                </a:tc>
              </a:tr>
              <a:tr h="130907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Использование технологий, соответствующих возрастным особенностям обучающихся и отражающих специфику предметной области;</a:t>
                      </a:r>
                    </a:p>
                  </a:txBody>
                  <a:tcPr/>
                </a:tc>
              </a:tr>
              <a:tr h="9428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образовательной деятельности с учетом особых образовательных потребностей;</a:t>
                      </a:r>
                    </a:p>
                  </a:txBody>
                  <a:tcPr/>
                </a:tc>
              </a:tr>
              <a:tr h="14433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Организация взаимодействия с общественными и образовательными организациями, детскими коллективами и родителями, участие в самоуправлении и управлении школьным коллективом для решения задач профессиональной деятельности;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260646"/>
          <a:ext cx="8208912" cy="54347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08912"/>
              </a:tblGrid>
              <a:tr h="771287">
                <a:tc>
                  <a:txBody>
                    <a:bodyPr/>
                    <a:lstStyle/>
                    <a:p>
                      <a:r>
                        <a:rPr lang="ru-RU" sz="4000" dirty="0" smtClean="0">
                          <a:latin typeface="Times New Roman" pitchFamily="18" charset="0"/>
                          <a:cs typeface="Times New Roman" pitchFamily="18" charset="0"/>
                        </a:rPr>
                        <a:t>Педагогическая</a:t>
                      </a:r>
                      <a:endParaRPr lang="ru-RU" sz="4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4588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образовательной среды для обеспечения качества образования, в том числе с применением информационных технологий;</a:t>
                      </a:r>
                    </a:p>
                  </a:txBody>
                  <a:tcPr/>
                </a:tc>
              </a:tr>
              <a:tr h="771287">
                <a:tc>
                  <a:txBody>
                    <a:bodyPr/>
                    <a:lstStyle/>
                    <a:p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Осуществление профессионального самообразования и личностного роста;</a:t>
                      </a:r>
                    </a:p>
                  </a:txBody>
                  <a:tcPr/>
                </a:tc>
              </a:tr>
              <a:tr h="77128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Обеспечение охраны жизни и здоровья учащихся во время образовательного процесса</a:t>
                      </a:r>
                      <a:endParaRPr lang="ru-RU" sz="3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440160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ГОС ВО, раздел  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 ТРЕБОВАНИЯ К РЕЗУЛЬТАТАМ ОСВОЕНИЯ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ПРОГРАММ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БАКАЛАВРИАТА ПО НАПРАВЛЕНИЮ ПОДГОТОВКИ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ПЕДАГОГИЧЕСКОЕ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ОБРАЗОВАНИЕ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(44.03.01, 44.03.05)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Выпускник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программы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бакалавриата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должен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обладать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профессиональными компетенциями (ПК),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соответствующими виду (видам) профессиональной деятельности, на который (которые) ориентирована программа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бакалавриата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Готовностью 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реализовывать образовательные программы по предмету в соответствии с требованиями образовательных стандартов 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(ПК-1/ППК-1)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Детализация  компетенции (выделение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субкомпетенций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 1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) планирует предметные и </a:t>
            </a:r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образовательные результаты в соответствии с конечными образовательными результатами программы преподаваемого предмета и актуальными образовательными результатами обучающихся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Конкретизация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субкомпетенции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1268761"/>
          <a:ext cx="8784976" cy="54741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2126"/>
                <a:gridCol w="2114298"/>
                <a:gridCol w="4968552"/>
              </a:tblGrid>
              <a:tr h="10869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Опыт практической деятельности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Умения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dirty="0">
                          <a:latin typeface="Times New Roman"/>
                          <a:ea typeface="Calibri"/>
                          <a:cs typeface="Times New Roman"/>
                        </a:rPr>
                        <a:t>Знания</a:t>
                      </a:r>
                    </a:p>
                  </a:txBody>
                  <a:tcPr marL="68580" marR="68580" marT="0" marB="0"/>
                </a:tc>
              </a:tr>
              <a:tr h="1433321">
                <a:tc rowSpan="5"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разработка программ по предметам  на основе   ФГОС (НОО, 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ООО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среднего (полного) общего образования)</a:t>
                      </a:r>
                      <a:endParaRPr lang="ru-RU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разрабатывать </a:t>
                      </a:r>
                      <a:r>
                        <a:rPr lang="ru-RU" sz="1800" dirty="0" smtClean="0">
                          <a:latin typeface="Times New Roman"/>
                          <a:ea typeface="Calibri"/>
                          <a:cs typeface="Times New Roman"/>
                        </a:rPr>
                        <a:t>содержательную часть  рабочей программы</a:t>
                      </a:r>
                      <a:endParaRPr lang="ru-RU" sz="18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образовательные стандарты  (ФГОС НОО, </a:t>
                      </a:r>
                      <a:r>
                        <a:rPr lang="ru-RU" sz="1800" b="1" dirty="0">
                          <a:latin typeface="Times New Roman"/>
                          <a:ea typeface="Calibri"/>
                          <a:cs typeface="Times New Roman"/>
                        </a:rPr>
                        <a:t>ФГОС ООО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, ФГОС среднего (полного) общего образования,  (требования к структуре программ, заявленные в ФГОС ООО, раздел 3, пункт.18.2.2. </a:t>
                      </a:r>
                    </a:p>
                  </a:txBody>
                  <a:tcPr marL="68580" marR="68580" marT="0" marB="0"/>
                </a:tc>
              </a:tr>
              <a:tr h="3600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Calibri"/>
                          <a:cs typeface="Times New Roman"/>
                        </a:rPr>
                        <a:t>примерные  образовательные программы по предмету; </a:t>
                      </a:r>
                    </a:p>
                  </a:txBody>
                  <a:tcPr marL="68580" marR="68580" marT="0" marB="0"/>
                </a:tc>
              </a:tr>
              <a:tr h="36004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Calibri"/>
                          <a:cs typeface="Times New Roman"/>
                        </a:rPr>
                        <a:t>Профессиональный стандарт педагога</a:t>
                      </a:r>
                    </a:p>
                  </a:txBody>
                  <a:tcPr marL="68580" marR="68580" marT="0" marB="0"/>
                </a:tc>
              </a:tr>
              <a:tr h="50405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 разрабатывать календарно-тематический план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Calibri"/>
                          <a:cs typeface="Times New Roman"/>
                        </a:rPr>
                        <a:t>структура календарно-тематического плана</a:t>
                      </a:r>
                    </a:p>
                  </a:txBody>
                  <a:tcPr marL="68580" marR="68580" marT="0" marB="0"/>
                </a:tc>
              </a:tr>
              <a:tr h="755518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разрабатывать  технологическую карту урока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Calibri"/>
                          <a:cs typeface="Times New Roman"/>
                        </a:rPr>
                        <a:t>структура технологической карты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124</TotalTime>
  <Words>805</Words>
  <Application>Microsoft Office PowerPoint</Application>
  <PresentationFormat>Экран (4:3)</PresentationFormat>
  <Paragraphs>131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Трек</vt:lpstr>
      <vt:lpstr> конкретизация компетенций и диагностические задания по оценке образовательного результата</vt:lpstr>
      <vt:lpstr>Виды деятельности</vt:lpstr>
      <vt:lpstr>Количество  компетенций </vt:lpstr>
      <vt:lpstr> Распределение ПК    (ППК) по видам деятельности</vt:lpstr>
      <vt:lpstr>Виды деятельности бакалавра</vt:lpstr>
      <vt:lpstr>Слайд 6</vt:lpstr>
      <vt:lpstr>ФГОС ВО, раздел   V. ТРЕБОВАНИЯ К РЕЗУЛЬТАТАМ ОСВОЕНИЯ ПРОГРАММ БАКАЛАВРИАТА ПО НАПРАВЛЕНИЮ ПОДГОТОВКИ ПЕДАГОГИЧЕСКОЕ ОБРАЗОВАНИЕ (44.03.01, 44.03.05)</vt:lpstr>
      <vt:lpstr>Детализация  компетенции (выделение субкомпетенций)</vt:lpstr>
      <vt:lpstr>Конкретизация  субкомпетенции</vt:lpstr>
      <vt:lpstr>Слайд 10</vt:lpstr>
      <vt:lpstr>Слайд 11</vt:lpstr>
      <vt:lpstr>Субкомпетенции </vt:lpstr>
      <vt:lpstr>Слайд 13</vt:lpstr>
      <vt:lpstr>Слайд 14</vt:lpstr>
      <vt:lpstr>Слайд 15</vt:lpstr>
      <vt:lpstr>Слайд 16</vt:lpstr>
      <vt:lpstr>Показатели сформированности субкомпетенции-1</vt:lpstr>
      <vt:lpstr>Слайд 18</vt:lpstr>
      <vt:lpstr>Критерии (образец)</vt:lpstr>
    </vt:vector>
  </TitlesOfParts>
  <Company>NISPTR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Детализация и конкретизаций компетенций</dc:title>
  <dc:creator>User</dc:creator>
  <cp:lastModifiedBy>user</cp:lastModifiedBy>
  <cp:revision>40</cp:revision>
  <dcterms:created xsi:type="dcterms:W3CDTF">2015-04-19T15:03:17Z</dcterms:created>
  <dcterms:modified xsi:type="dcterms:W3CDTF">2015-11-09T18:39:49Z</dcterms:modified>
</cp:coreProperties>
</file>