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60" r:id="rId3"/>
    <p:sldId id="261" r:id="rId4"/>
    <p:sldId id="264" r:id="rId5"/>
    <p:sldId id="257" r:id="rId6"/>
    <p:sldId id="258" r:id="rId7"/>
    <p:sldId id="262" r:id="rId8"/>
    <p:sldId id="265" r:id="rId9"/>
    <p:sldId id="266" r:id="rId10"/>
    <p:sldId id="267" r:id="rId11"/>
    <p:sldId id="268" r:id="rId12"/>
    <p:sldId id="269" r:id="rId13"/>
    <p:sldId id="270" r:id="rId14"/>
    <p:sldId id="273" r:id="rId15"/>
    <p:sldId id="271" r:id="rId16"/>
    <p:sldId id="274" r:id="rId17"/>
    <p:sldId id="275" r:id="rId18"/>
    <p:sldId id="276" r:id="rId19"/>
    <p:sldId id="277" r:id="rId20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88116" autoAdjust="0"/>
  </p:normalViewPr>
  <p:slideViewPr>
    <p:cSldViewPr>
      <p:cViewPr varScale="1">
        <p:scale>
          <a:sx n="102" d="100"/>
          <a:sy n="102" d="100"/>
        </p:scale>
        <p:origin x="-187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Заголовок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16" name="Дата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5" name="Номер слайда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Заголовок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7" name="Содержимое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ru-RU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Текст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Заголовок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4" name="Содержимое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1" name="Дата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1" name="Номер слайда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Заголовок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25" name="Текст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8" name="Содержимое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Заголовок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2" name="Дата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21" name="Нижний колонтитул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24" name="Нижний колонтитул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ая соединительная линия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Заголовок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6" name="Текст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4" name="Содержимое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29" name="Нижний колонтитул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Рисунок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1" name="Номер слайда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7" name="Заголовок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6" name="Текст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Текст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1" name="Дата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6480F135-D6D7-4E90-A9AC-4EED49FECF77}" type="datetimeFigureOut">
              <a:rPr lang="ru-RU" smtClean="0"/>
              <a:pPr/>
              <a:t>09.11.2015</a:t>
            </a:fld>
            <a:endParaRPr lang="ru-RU"/>
          </a:p>
        </p:txBody>
      </p:sp>
      <p:sp>
        <p:nvSpPr>
          <p:cNvPr id="28" name="Нижний колонтитул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1F5DF20B-E439-40B5-99D1-F46ED0FA7FB1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Прямая соединительная линия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79512" y="764704"/>
            <a:ext cx="8458200" cy="5256584"/>
          </a:xfrm>
        </p:spPr>
        <p:txBody>
          <a:bodyPr>
            <a:noAutofit/>
          </a:bodyPr>
          <a:lstStyle/>
          <a:p>
            <a:r>
              <a:rPr lang="en-US" sz="16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5400" b="1" dirty="0" smtClean="0">
                <a:latin typeface="Times New Roman" pitchFamily="18" charset="0"/>
                <a:cs typeface="Times New Roman" pitchFamily="18" charset="0"/>
              </a:rPr>
              <a:t>конкретизация компетенций и диагностические задания по оценке образовательного результата</a:t>
            </a:r>
            <a:endParaRPr lang="ru-RU" sz="54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35496" y="404662"/>
          <a:ext cx="8928992" cy="59046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452537"/>
                <a:gridCol w="2526856"/>
                <a:gridCol w="3949599"/>
              </a:tblGrid>
              <a:tr h="1749004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latin typeface="Times New Roman"/>
                          <a:ea typeface="Calibri"/>
                          <a:cs typeface="Times New Roman"/>
                        </a:rPr>
                        <a:t>Опыт </a:t>
                      </a:r>
                      <a:r>
                        <a:rPr lang="ru-RU" sz="2400" dirty="0" err="1" smtClean="0">
                          <a:latin typeface="Times New Roman"/>
                          <a:ea typeface="Calibri"/>
                          <a:cs typeface="Times New Roman"/>
                        </a:rPr>
                        <a:t>практиче</a:t>
                      </a:r>
                      <a:endParaRPr lang="ru-RU" sz="24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err="1" smtClean="0">
                          <a:latin typeface="Times New Roman"/>
                          <a:ea typeface="Calibri"/>
                          <a:cs typeface="Times New Roman"/>
                        </a:rPr>
                        <a:t>ской</a:t>
                      </a:r>
                      <a:r>
                        <a:rPr lang="ru-RU" sz="2400" dirty="0" smtClean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2400" dirty="0">
                          <a:latin typeface="Times New Roman"/>
                          <a:ea typeface="Calibri"/>
                          <a:cs typeface="Times New Roman"/>
                        </a:rPr>
                        <a:t>деятельности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dirty="0">
                          <a:latin typeface="Times New Roman"/>
                          <a:ea typeface="Calibri"/>
                          <a:cs typeface="Times New Roman"/>
                        </a:rPr>
                        <a:t>Умения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600" dirty="0">
                          <a:latin typeface="Times New Roman"/>
                          <a:ea typeface="Calibri"/>
                          <a:cs typeface="Times New Roman"/>
                        </a:rPr>
                        <a:t>Знания</a:t>
                      </a:r>
                    </a:p>
                  </a:txBody>
                  <a:tcPr marL="68580" marR="68580" marT="0" marB="0"/>
                </a:tc>
              </a:tr>
              <a:tr h="987900">
                <a:tc rowSpan="3">
                  <a:txBody>
                    <a:bodyPr/>
                    <a:lstStyle/>
                    <a:p>
                      <a:r>
                        <a:rPr lang="ru-RU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Планирование предметных и </a:t>
                      </a:r>
                      <a:r>
                        <a:rPr lang="ru-RU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метапредметных</a:t>
                      </a:r>
                      <a:r>
                        <a:rPr lang="ru-RU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образовательных результатов обучающихся</a:t>
                      </a:r>
                      <a:endParaRPr lang="ru-RU" sz="2000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Планировать предметные образовательные результаты</a:t>
                      </a:r>
                    </a:p>
                    <a:p>
                      <a:endParaRPr lang="ru-R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latin typeface="Times New Roman"/>
                          <a:ea typeface="Calibri"/>
                          <a:cs typeface="Times New Roman"/>
                        </a:rPr>
                        <a:t>содержание преподаваемого предмета (основные понятия)</a:t>
                      </a:r>
                    </a:p>
                  </a:txBody>
                  <a:tcPr marL="68580" marR="68580" marT="0" marB="0"/>
                </a:tc>
              </a:tr>
              <a:tr h="1249000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latin typeface="Times New Roman"/>
                          <a:ea typeface="Calibri"/>
                          <a:cs typeface="Times New Roman"/>
                        </a:rPr>
                        <a:t> ожидаемые  предметные  образовательные результаты курса  (ФГОС ООО, раздел 2, п.11.5);</a:t>
                      </a:r>
                    </a:p>
                  </a:txBody>
                  <a:tcPr marL="68580" marR="68580" marT="0" marB="0"/>
                </a:tc>
              </a:tr>
              <a:tr h="1918754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Планировать </a:t>
                      </a:r>
                      <a:r>
                        <a:rPr lang="ru-RU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метапредметные</a:t>
                      </a:r>
                      <a:r>
                        <a:rPr lang="ru-RU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образовательные результаты</a:t>
                      </a:r>
                    </a:p>
                    <a:p>
                      <a:endParaRPr lang="ru-RU" sz="2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latin typeface="Times New Roman"/>
                          <a:ea typeface="Calibri"/>
                          <a:cs typeface="Times New Roman"/>
                        </a:rPr>
                        <a:t>ожидаемые   </a:t>
                      </a:r>
                      <a:r>
                        <a:rPr lang="ru-RU" sz="2000" dirty="0" err="1">
                          <a:latin typeface="Times New Roman"/>
                          <a:ea typeface="Calibri"/>
                          <a:cs typeface="Times New Roman"/>
                        </a:rPr>
                        <a:t>метапредметные</a:t>
                      </a:r>
                      <a:r>
                        <a:rPr lang="ru-RU" sz="2000" dirty="0">
                          <a:latin typeface="Times New Roman"/>
                          <a:ea typeface="Calibri"/>
                          <a:cs typeface="Times New Roman"/>
                        </a:rPr>
                        <a:t> образовательные результаты </a:t>
                      </a:r>
                      <a:r>
                        <a:rPr lang="ru-RU" sz="2000" dirty="0" smtClean="0">
                          <a:latin typeface="Times New Roman"/>
                          <a:ea typeface="Calibri"/>
                          <a:cs typeface="Times New Roman"/>
                        </a:rPr>
                        <a:t>курса</a:t>
                      </a:r>
                      <a:r>
                        <a:rPr lang="ru-RU" sz="2000" baseline="0" dirty="0" smtClean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2000" dirty="0" smtClean="0">
                          <a:latin typeface="Times New Roman"/>
                          <a:ea typeface="Calibri"/>
                          <a:cs typeface="Times New Roman"/>
                        </a:rPr>
                        <a:t>(ФГОС </a:t>
                      </a:r>
                      <a:r>
                        <a:rPr lang="ru-RU" sz="2000" dirty="0">
                          <a:latin typeface="Times New Roman"/>
                          <a:ea typeface="Calibri"/>
                          <a:cs typeface="Times New Roman"/>
                        </a:rPr>
                        <a:t>ООО, </a:t>
                      </a:r>
                      <a:endParaRPr lang="ru-RU" sz="20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smtClean="0">
                          <a:latin typeface="Times New Roman"/>
                          <a:ea typeface="Calibri"/>
                          <a:cs typeface="Times New Roman"/>
                        </a:rPr>
                        <a:t>раздел </a:t>
                      </a:r>
                      <a:r>
                        <a:rPr lang="ru-RU" sz="2000" dirty="0">
                          <a:latin typeface="Times New Roman"/>
                          <a:ea typeface="Calibri"/>
                          <a:cs typeface="Times New Roman"/>
                        </a:rPr>
                        <a:t>2, п. 8-10);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0" y="332656"/>
          <a:ext cx="9144000" cy="69127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71669"/>
                <a:gridCol w="2871669"/>
                <a:gridCol w="3400662"/>
              </a:tblGrid>
              <a:tr h="121767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latin typeface="Times New Roman"/>
                          <a:ea typeface="Calibri"/>
                          <a:cs typeface="Times New Roman"/>
                        </a:rPr>
                        <a:t>Опыт </a:t>
                      </a:r>
                      <a:r>
                        <a:rPr lang="ru-RU" sz="2000" dirty="0" err="1" smtClean="0">
                          <a:latin typeface="Times New Roman"/>
                          <a:ea typeface="Calibri"/>
                          <a:cs typeface="Times New Roman"/>
                        </a:rPr>
                        <a:t>практиче</a:t>
                      </a:r>
                      <a:endParaRPr lang="ru-RU" sz="2000" dirty="0" smtClean="0">
                        <a:latin typeface="Times New Roman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 err="1" smtClean="0">
                          <a:latin typeface="Times New Roman"/>
                          <a:ea typeface="Calibri"/>
                          <a:cs typeface="Times New Roman"/>
                        </a:rPr>
                        <a:t>ской</a:t>
                      </a:r>
                      <a:r>
                        <a:rPr lang="ru-RU" sz="2000" dirty="0" smtClean="0">
                          <a:latin typeface="Times New Roman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2000" dirty="0">
                          <a:latin typeface="Times New Roman"/>
                          <a:ea typeface="Calibri"/>
                          <a:cs typeface="Times New Roman"/>
                        </a:rPr>
                        <a:t>деятельности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000" dirty="0">
                          <a:latin typeface="Times New Roman"/>
                          <a:ea typeface="Calibri"/>
                          <a:cs typeface="Times New Roman"/>
                        </a:rPr>
                        <a:t>Умения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4000" dirty="0">
                          <a:latin typeface="Times New Roman"/>
                          <a:ea typeface="Calibri"/>
                          <a:cs typeface="Times New Roman"/>
                        </a:rPr>
                        <a:t>Знания</a:t>
                      </a:r>
                    </a:p>
                  </a:txBody>
                  <a:tcPr marL="68580" marR="68580" marT="0" marB="0"/>
                </a:tc>
              </a:tr>
              <a:tr h="2222776">
                <a:tc rowSpan="4">
                  <a:txBody>
                    <a:bodyPr/>
                    <a:lstStyle/>
                    <a:p>
                      <a:r>
                        <a:rPr lang="ru-RU" sz="28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Создание поурочных планов для формирования предметных/ </a:t>
                      </a:r>
                      <a:r>
                        <a:rPr lang="ru-RU" sz="2800" kern="1200" dirty="0" err="1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метапредметных</a:t>
                      </a:r>
                      <a:r>
                        <a:rPr lang="ru-RU" sz="28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результатов на основе ФГОС ООО; </a:t>
                      </a:r>
                      <a:endParaRPr lang="ru-RU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lang="ru-RU" sz="28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 основании образовательной программы разрабатывать (проектировать) сценарии учебных занятий </a:t>
                      </a:r>
                      <a:endParaRPr lang="ru-RU" sz="28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latin typeface="Times New Roman"/>
                          <a:ea typeface="Calibri"/>
                          <a:cs typeface="Times New Roman"/>
                        </a:rPr>
                        <a:t>Способы </a:t>
                      </a:r>
                      <a:r>
                        <a:rPr lang="ru-RU" sz="2400" dirty="0">
                          <a:latin typeface="Times New Roman"/>
                          <a:ea typeface="Calibri"/>
                          <a:cs typeface="Times New Roman"/>
                        </a:rPr>
                        <a:t>проектирования учебных занятий на основе образовательной программы по предмету</a:t>
                      </a:r>
                    </a:p>
                  </a:txBody>
                  <a:tcPr marL="68580" marR="68580" marT="0" marB="0"/>
                </a:tc>
              </a:tr>
              <a:tr h="1333666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latin typeface="Times New Roman"/>
                          <a:ea typeface="Calibri"/>
                          <a:cs typeface="Times New Roman"/>
                        </a:rPr>
                        <a:t>Основные </a:t>
                      </a:r>
                      <a:r>
                        <a:rPr lang="ru-RU" sz="2400" dirty="0">
                          <a:latin typeface="Times New Roman"/>
                          <a:ea typeface="Calibri"/>
                          <a:cs typeface="Times New Roman"/>
                        </a:rPr>
                        <a:t>требования и идеи ФГОС к  уроку</a:t>
                      </a:r>
                    </a:p>
                  </a:txBody>
                  <a:tcPr marL="68580" marR="68580" marT="0" marB="0"/>
                </a:tc>
              </a:tr>
              <a:tr h="689013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 Типы уроков</a:t>
                      </a:r>
                      <a:endParaRPr lang="ru-RU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1449636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4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 Основные элементы плана урока</a:t>
                      </a:r>
                      <a:endParaRPr lang="ru-RU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err="1" smtClean="0">
                <a:latin typeface="Times New Roman" pitchFamily="18" charset="0"/>
                <a:cs typeface="Times New Roman" pitchFamily="18" charset="0"/>
              </a:rPr>
              <a:t>Субкомпетенции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        2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) отбирает образовательные технологии, планирует способы (техники, методы, приемы) получения образовательных результатов и планирует деятельность обучающихся, обеспечивающую достижение заданных образовательных результатов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620688"/>
            <a:ext cx="8229600" cy="5832648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ru-RU" sz="36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3600" dirty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) отбирает, адаптирует и конструирует ресурсы образовательного процесса, обеспечивающую заданную деятельность </a:t>
            </a:r>
            <a:r>
              <a:rPr lang="ru-RU" sz="36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обучающихся</a:t>
            </a:r>
          </a:p>
          <a:p>
            <a:pPr>
              <a:buNone/>
            </a:pPr>
            <a:r>
              <a:rPr lang="ru-RU" sz="36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4) отбирает, адаптирует и конструирует оценочные средства для формирующего и суммирующего оценивания предметных и </a:t>
            </a:r>
            <a:r>
              <a:rPr lang="ru-RU" sz="3600" dirty="0" err="1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метапредметных</a:t>
            </a:r>
            <a:r>
              <a:rPr lang="ru-RU" sz="36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 образовательных результатов</a:t>
            </a:r>
          </a:p>
          <a:p>
            <a:pPr>
              <a:buNone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476672"/>
            <a:ext cx="8229600" cy="5904656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         </a:t>
            </a: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ru-RU" sz="4000" dirty="0">
                <a:latin typeface="Times New Roman" pitchFamily="18" charset="0"/>
                <a:cs typeface="Times New Roman" pitchFamily="18" charset="0"/>
              </a:rPr>
              <a:t>) организует деятельность обучающихся в рамках учебного занятия в соответствии с избранными содержанием и способами получения образовательных результатов, а также групповыми и индивидуальными особенностями обучающихся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67544" y="764704"/>
            <a:ext cx="8229600" cy="557748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ru-RU" dirty="0" smtClean="0"/>
              <a:t>     </a:t>
            </a:r>
            <a:r>
              <a:rPr lang="ru-RU" sz="4000" dirty="0" smtClean="0"/>
              <a:t>     6</a:t>
            </a:r>
            <a:r>
              <a:rPr lang="ru-RU" sz="4000" dirty="0"/>
              <a:t>) </a:t>
            </a:r>
            <a:r>
              <a:rPr lang="ru-RU" sz="4000" dirty="0">
                <a:latin typeface="Times New Roman" pitchFamily="18" charset="0"/>
                <a:cs typeface="Times New Roman" pitchFamily="18" charset="0"/>
              </a:rPr>
              <a:t>организует самостоятельную (</a:t>
            </a:r>
            <a:r>
              <a:rPr lang="ru-RU" sz="4000" dirty="0" smtClean="0">
                <a:latin typeface="Times New Roman" pitchFamily="18" charset="0"/>
                <a:cs typeface="Times New Roman" pitchFamily="18" charset="0"/>
              </a:rPr>
              <a:t>внеаудиторную) деятельность </a:t>
            </a:r>
            <a:r>
              <a:rPr lang="ru-RU" sz="4000" dirty="0">
                <a:latin typeface="Times New Roman" pitchFamily="18" charset="0"/>
                <a:cs typeface="Times New Roman" pitchFamily="18" charset="0"/>
              </a:rPr>
              <a:t>обучающихся в соответствии с избранными содержанием и способами получения образовательных результатов, а также групповыми и индивидуальными особенностями обучающихся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79512" y="404664"/>
            <a:ext cx="8712968" cy="5976664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     7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) выявляет индивидуальные пробелы и затруднения обучающегося и реализует обратные связи по поводу достижения запланированных предметных и </a:t>
            </a:r>
            <a:r>
              <a:rPr lang="ru-RU" sz="3600" dirty="0" err="1">
                <a:latin typeface="Times New Roman" pitchFamily="18" charset="0"/>
                <a:cs typeface="Times New Roman" pitchFamily="18" charset="0"/>
              </a:rPr>
              <a:t>метапредметных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образовательных результатов в режиме формирующего </a:t>
            </a: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оценивания</a:t>
            </a:r>
          </a:p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     8) проводит оценивание предметных образовательных результатов в режиме суммирующей оценки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260648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Показатели </a:t>
            </a:r>
            <a:r>
              <a:rPr lang="ru-RU" b="1" dirty="0" err="1" smtClean="0">
                <a:latin typeface="Times New Roman" pitchFamily="18" charset="0"/>
                <a:cs typeface="Times New Roman" pitchFamily="18" charset="0"/>
              </a:rPr>
              <a:t>сформированности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субкомпетенции-1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04800" y="1554162"/>
            <a:ext cx="8839200" cy="4525963"/>
          </a:xfrm>
        </p:spPr>
        <p:txBody>
          <a:bodyPr>
            <a:noAutofit/>
          </a:bodyPr>
          <a:lstStyle/>
          <a:p>
            <a:pPr lvl="0"/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Планируемые предметные результаты  являются детализацией образовательных результатов обучающихся , обозначенных в примерной программе по предмету</a:t>
            </a:r>
          </a:p>
          <a:p>
            <a:pPr lvl="0"/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Планируемые </a:t>
            </a:r>
            <a:r>
              <a:rPr lang="ru-RU" sz="2400" b="1" dirty="0" err="1" smtClean="0">
                <a:latin typeface="Times New Roman" pitchFamily="18" charset="0"/>
                <a:cs typeface="Times New Roman" pitchFamily="18" charset="0"/>
              </a:rPr>
              <a:t>метапредметные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 результаты соответствуют образовательным результатам обучающихся обозначенным в примерной программе по предмету</a:t>
            </a:r>
          </a:p>
          <a:p>
            <a:pPr lvl="0"/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Формулировка результата соответствует требованиям к указанному виду результата;</a:t>
            </a:r>
          </a:p>
          <a:p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Набор образовательных результатов учитывает актуальный уровень обучающихся по предмету</a:t>
            </a:r>
            <a:endParaRPr lang="ru-RU" sz="24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04800" y="332656"/>
            <a:ext cx="8686800" cy="6120680"/>
          </a:xfrm>
        </p:spPr>
        <p:txBody>
          <a:bodyPr>
            <a:normAutofit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Задачная формулировка: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Изучите примерную программу по биологии для 6 класса И.Н. Пономаревой.  Разработайте фрагмент рабочей  программы по биологии для 6 класса – Раздел «Личностные,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метапредметные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и предметные результаты освоения биологии».</a:t>
            </a:r>
          </a:p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Время выполнения задания: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60 минут.  Оформите результаты в файле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Word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Инструмент проверки: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критерии   </a:t>
            </a: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Критерии (образец)</a:t>
            </a:r>
            <a:endParaRPr lang="ru-RU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304800" y="1554161"/>
          <a:ext cx="8686800" cy="48503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10816"/>
                <a:gridCol w="5472608"/>
                <a:gridCol w="1440160"/>
                <a:gridCol w="963216"/>
              </a:tblGrid>
              <a:tr h="78552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№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Критерии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Calibri"/>
                          <a:cs typeface="Times New Roman"/>
                        </a:rPr>
                        <a:t>показатель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Оценка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17829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latin typeface="Times New Roman"/>
                          <a:ea typeface="Calibri"/>
                          <a:cs typeface="Times New Roman"/>
                        </a:rPr>
                        <a:t>1</a:t>
                      </a:r>
                      <a:endParaRPr lang="ru-RU" sz="18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Планируемые предметные результаты являются детализацией  образовательных результатов обучающихся 6 класса,  обозначенных в примерной программе по биологии И.Н. Пономаревой </a:t>
                      </a:r>
                      <a:endParaRPr lang="ru-RU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1</a:t>
                      </a:r>
                      <a:endParaRPr lang="ru-RU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+/-</a:t>
                      </a:r>
                      <a:endParaRPr lang="ru-RU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178291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latin typeface="Times New Roman"/>
                          <a:ea typeface="Calibri"/>
                          <a:cs typeface="Times New Roman"/>
                        </a:rPr>
                        <a:t>2</a:t>
                      </a:r>
                      <a:endParaRPr lang="ru-RU" sz="18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Планируемые </a:t>
                      </a:r>
                      <a:r>
                        <a:rPr lang="ru-RU" sz="1800" dirty="0" err="1">
                          <a:latin typeface="Times New Roman"/>
                          <a:ea typeface="Calibri"/>
                          <a:cs typeface="Times New Roman"/>
                        </a:rPr>
                        <a:t>метапредметные</a:t>
                      </a: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 результаты соответствуют образовательным результатам обучающихся 6 класса обозначенным в примерной программе по биологии И.Н. Пономаревой 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2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+/-</a:t>
                      </a:r>
                      <a:endParaRPr lang="ru-RU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5551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latin typeface="Times New Roman"/>
                          <a:ea typeface="Calibri"/>
                          <a:cs typeface="Times New Roman"/>
                        </a:rPr>
                        <a:t>3</a:t>
                      </a:r>
                      <a:endParaRPr lang="ru-RU" sz="18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Формулировка результата соответствует требованиям к указанному виду результата </a:t>
                      </a:r>
                      <a:endParaRPr lang="ru-RU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3</a:t>
                      </a:r>
                      <a:endParaRPr lang="ru-RU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+/-</a:t>
                      </a:r>
                      <a:endParaRPr lang="ru-RU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8552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b="1" dirty="0">
                          <a:latin typeface="Times New Roman"/>
                          <a:ea typeface="Calibri"/>
                          <a:cs typeface="Times New Roman"/>
                        </a:rPr>
                        <a:t>4</a:t>
                      </a:r>
                      <a:endParaRPr lang="ru-RU" sz="1800" b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Набор образовательных результатов учитывает актуальный уровень обучающихся по предмету</a:t>
                      </a:r>
                      <a:endParaRPr lang="ru-RU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4</a:t>
                      </a:r>
                      <a:endParaRPr lang="ru-RU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+/-</a:t>
                      </a:r>
                      <a:endParaRPr lang="ru-RU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</p:spPr>
        <p:txBody>
          <a:bodyPr>
            <a:normAutofit/>
          </a:bodyPr>
          <a:lstStyle/>
          <a:p>
            <a:r>
              <a:rPr lang="ru-RU" sz="4800" b="1" dirty="0" smtClean="0">
                <a:latin typeface="Times New Roman" pitchFamily="18" charset="0"/>
                <a:cs typeface="Times New Roman" pitchFamily="18" charset="0"/>
              </a:rPr>
              <a:t>Виды деятельности</a:t>
            </a:r>
            <a:endParaRPr lang="ru-RU" sz="48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79512" y="1600200"/>
          <a:ext cx="8856983" cy="3749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98075"/>
                <a:gridCol w="4358908"/>
              </a:tblGrid>
              <a:tr h="370840">
                <a:tc>
                  <a:txBody>
                    <a:bodyPr/>
                    <a:lstStyle/>
                    <a:p>
                      <a:r>
                        <a:rPr lang="ru-RU" sz="3600" dirty="0" smtClean="0">
                          <a:latin typeface="Times New Roman" pitchFamily="18" charset="0"/>
                          <a:cs typeface="Times New Roman" pitchFamily="18" charset="0"/>
                        </a:rPr>
                        <a:t>Академический </a:t>
                      </a:r>
                      <a:endParaRPr lang="ru-RU" sz="3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3600" dirty="0" smtClean="0">
                          <a:latin typeface="Times New Roman" pitchFamily="18" charset="0"/>
                          <a:cs typeface="Times New Roman" pitchFamily="18" charset="0"/>
                        </a:rPr>
                        <a:t>Прикладной</a:t>
                      </a:r>
                      <a:endParaRPr lang="ru-RU" sz="3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36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педагогическая</a:t>
                      </a:r>
                      <a:endParaRPr lang="ru-RU" sz="3600" kern="1200" dirty="0" smtClean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36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педагогическая </a:t>
                      </a:r>
                      <a:endParaRPr lang="ru-RU" sz="3600" kern="1200" dirty="0" smtClean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6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исследовательская</a:t>
                      </a:r>
                      <a:endParaRPr lang="ru-RU" sz="3600" kern="1200" dirty="0" smtClean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36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исследовательская</a:t>
                      </a:r>
                      <a:endParaRPr lang="ru-RU" sz="3600" kern="1200" dirty="0" smtClean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6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культурно-просветительская</a:t>
                      </a:r>
                      <a:endParaRPr lang="ru-RU" sz="3600" kern="1200" dirty="0" smtClean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36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культурно-просветительская</a:t>
                      </a:r>
                      <a:endParaRPr lang="ru-RU" sz="3600" kern="1200" dirty="0" smtClean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6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проектная</a:t>
                      </a:r>
                      <a:endParaRPr lang="ru-RU" sz="3600" kern="1200" dirty="0" smtClean="0">
                        <a:solidFill>
                          <a:schemeClr val="dk1"/>
                        </a:solidFill>
                        <a:latin typeface="Times New Roman" pitchFamily="18" charset="0"/>
                        <a:ea typeface="+mn-ea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3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Количество  компетенций 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79512" y="1600200"/>
          <a:ext cx="8964489" cy="46634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61683"/>
                <a:gridCol w="2009021"/>
                <a:gridCol w="1893785"/>
              </a:tblGrid>
              <a:tr h="370840">
                <a:tc>
                  <a:txBody>
                    <a:bodyPr/>
                    <a:lstStyle/>
                    <a:p>
                      <a:r>
                        <a:rPr lang="ru-RU" sz="3200" dirty="0" smtClean="0">
                          <a:latin typeface="Times New Roman" pitchFamily="18" charset="0"/>
                          <a:cs typeface="Times New Roman" pitchFamily="18" charset="0"/>
                        </a:rPr>
                        <a:t>Компетенции</a:t>
                      </a:r>
                      <a:endParaRPr lang="ru-RU" sz="3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32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Академи-ческий</a:t>
                      </a:r>
                      <a:endParaRPr lang="ru-RU" sz="3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3200" dirty="0" smtClean="0">
                          <a:latin typeface="Times New Roman" pitchFamily="18" charset="0"/>
                          <a:cs typeface="Times New Roman" pitchFamily="18" charset="0"/>
                        </a:rPr>
                        <a:t>Прикладной</a:t>
                      </a:r>
                      <a:endParaRPr lang="ru-RU" sz="3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3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Общекультурные</a:t>
                      </a:r>
                      <a:endParaRPr lang="ru-RU" sz="36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3200" b="1" dirty="0" err="1" smtClean="0">
                          <a:latin typeface="Times New Roman" pitchFamily="18" charset="0"/>
                          <a:cs typeface="Times New Roman" pitchFamily="18" charset="0"/>
                        </a:rPr>
                        <a:t>Общепрофессиональные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Профессиональные (профессионально-прикладные)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14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9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6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ИТОГО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29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24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Распределение ПК    (ППК) по видам деятельности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507289" cy="3870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07018"/>
                <a:gridCol w="2605321"/>
                <a:gridCol w="2094950"/>
              </a:tblGrid>
              <a:tr h="370840">
                <a:tc>
                  <a:txBody>
                    <a:bodyPr/>
                    <a:lstStyle/>
                    <a:p>
                      <a:r>
                        <a:rPr lang="ru-RU" sz="3200" dirty="0" smtClean="0">
                          <a:latin typeface="Times New Roman" pitchFamily="18" charset="0"/>
                          <a:cs typeface="Times New Roman" pitchFamily="18" charset="0"/>
                        </a:rPr>
                        <a:t>Деятельность</a:t>
                      </a:r>
                      <a:endParaRPr lang="ru-RU" sz="3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32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Академиче</a:t>
                      </a:r>
                      <a:r>
                        <a:rPr lang="ru-RU" sz="3200" dirty="0" smtClean="0"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</a:p>
                    <a:p>
                      <a:r>
                        <a:rPr lang="ru-RU" sz="32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ский</a:t>
                      </a:r>
                      <a:endParaRPr lang="ru-RU" sz="3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3200" dirty="0" err="1" smtClean="0">
                          <a:latin typeface="Times New Roman" pitchFamily="18" charset="0"/>
                          <a:cs typeface="Times New Roman" pitchFamily="18" charset="0"/>
                        </a:rPr>
                        <a:t>Приклад-ной</a:t>
                      </a:r>
                      <a:endParaRPr lang="ru-RU" sz="32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Педагогическая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7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6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Исследовательская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Культурно-просветительская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Проектная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3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3200" b="1" dirty="0" smtClean="0">
                          <a:latin typeface="Times New Roman" pitchFamily="18" charset="0"/>
                          <a:cs typeface="Times New Roman" pitchFamily="18" charset="0"/>
                        </a:rPr>
                        <a:t>-</a:t>
                      </a:r>
                      <a:endParaRPr lang="ru-RU" sz="32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88640"/>
            <a:ext cx="8229600" cy="1143000"/>
          </a:xfrm>
        </p:spPr>
        <p:txBody>
          <a:bodyPr>
            <a:normAutofit/>
          </a:bodyPr>
          <a:lstStyle/>
          <a:p>
            <a:r>
              <a:rPr lang="ru-RU" dirty="0" smtClean="0"/>
              <a:t>Виды деятельности бакалавра</a:t>
            </a:r>
            <a:endParaRPr lang="ru-RU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251520" y="188640"/>
          <a:ext cx="8640960" cy="66204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640960"/>
              </a:tblGrid>
              <a:tr h="704887">
                <a:tc>
                  <a:txBody>
                    <a:bodyPr/>
                    <a:lstStyle/>
                    <a:p>
                      <a:r>
                        <a:rPr lang="ru-RU" sz="3600" dirty="0" smtClean="0">
                          <a:latin typeface="Times New Roman" pitchFamily="18" charset="0"/>
                          <a:cs typeface="Times New Roman" pitchFamily="18" charset="0"/>
                        </a:rPr>
                        <a:t>Педагогическая</a:t>
                      </a:r>
                      <a:endParaRPr lang="ru-RU" sz="3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06284">
                <a:tc>
                  <a:txBody>
                    <a:bodyPr/>
                    <a:lstStyle/>
                    <a:p>
                      <a:r>
                        <a:rPr lang="ru-RU" sz="24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Изучение возможностей, потребностей, достижений обучающихся в области образования;</a:t>
                      </a:r>
                    </a:p>
                  </a:txBody>
                  <a:tcPr/>
                </a:tc>
              </a:tr>
              <a:tr h="837101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4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Осуществление обучения и воспитания в сфере образования в соответствии с требованиями образовательных стандартов</a:t>
                      </a:r>
                    </a:p>
                  </a:txBody>
                  <a:tcPr/>
                </a:tc>
              </a:tr>
              <a:tr h="130907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4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Использование технологий, соответствующих возрастным особенностям обучающихся и отражающих специфику предметной области;</a:t>
                      </a:r>
                    </a:p>
                  </a:txBody>
                  <a:tcPr/>
                </a:tc>
              </a:tr>
              <a:tr h="94281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4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Обеспечение образовательной деятельности с учетом особых образовательных потребностей;</a:t>
                      </a:r>
                    </a:p>
                  </a:txBody>
                  <a:tcPr/>
                </a:tc>
              </a:tr>
              <a:tr h="144334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4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Организация взаимодействия с общественными и образовательными организациями, детскими коллективами и родителями, участие в самоуправлении и управлении школьным коллективом для решения задач профессиональной деятельности; </a:t>
                      </a: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79512" y="260646"/>
          <a:ext cx="8208912" cy="543472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208912"/>
              </a:tblGrid>
              <a:tr h="771287">
                <a:tc>
                  <a:txBody>
                    <a:bodyPr/>
                    <a:lstStyle/>
                    <a:p>
                      <a:r>
                        <a:rPr lang="ru-RU" sz="4000" dirty="0" smtClean="0">
                          <a:latin typeface="Times New Roman" pitchFamily="18" charset="0"/>
                          <a:cs typeface="Times New Roman" pitchFamily="18" charset="0"/>
                        </a:rPr>
                        <a:t>Педагогическая</a:t>
                      </a:r>
                      <a:endParaRPr lang="ru-RU" sz="40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945883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2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Формирование образовательной среды для обеспечения качества образования, в том числе с применением информационных технологий;</a:t>
                      </a:r>
                    </a:p>
                  </a:txBody>
                  <a:tcPr/>
                </a:tc>
              </a:tr>
              <a:tr h="771287">
                <a:tc>
                  <a:txBody>
                    <a:bodyPr/>
                    <a:lstStyle/>
                    <a:p>
                      <a:r>
                        <a:rPr lang="ru-RU" sz="32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Осуществление профессионального самообразования и личностного роста;</a:t>
                      </a:r>
                    </a:p>
                  </a:txBody>
                  <a:tcPr/>
                </a:tc>
              </a:tr>
              <a:tr h="77128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32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Обеспечение охраны жизни и здоровья учащихся во время образовательного процесса</a:t>
                      </a:r>
                      <a:endParaRPr lang="ru-RU" sz="3200" dirty="0" smtClean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1440160"/>
          </a:xfrm>
        </p:spPr>
        <p:txBody>
          <a:bodyPr>
            <a:normAutofit/>
          </a:bodyPr>
          <a:lstStyle/>
          <a:p>
            <a:pPr algn="just"/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Ф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ГОС ВО, раздел   </a:t>
            </a:r>
            <a:r>
              <a:rPr lang="en-US" sz="2000" b="1" dirty="0">
                <a:latin typeface="Times New Roman" pitchFamily="18" charset="0"/>
                <a:cs typeface="Times New Roman" pitchFamily="18" charset="0"/>
              </a:rPr>
              <a:t>V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. ТРЕБОВАНИЯ К РЕЗУЛЬТАТАМ ОСВОЕНИЯ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ПРОГРАММ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БАКАЛАВРИАТА ПО НАПРАВЛЕНИЮ ПОДГОТОВКИ </a:t>
            </a: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ПЕДАГОГИЧЕСКОЕ </a:t>
            </a:r>
            <a:r>
              <a:rPr lang="ru-RU" sz="2000" b="1" dirty="0">
                <a:latin typeface="Times New Roman" pitchFamily="18" charset="0"/>
                <a:cs typeface="Times New Roman" pitchFamily="18" charset="0"/>
              </a:rPr>
              <a:t>ОБРАЗОВАНИЕ</a:t>
            </a:r>
            <a:r>
              <a:rPr lang="ru-RU" sz="2000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sz="2000" dirty="0">
                <a:latin typeface="Times New Roman" pitchFamily="18" charset="0"/>
                <a:cs typeface="Times New Roman" pitchFamily="18" charset="0"/>
              </a:rPr>
            </a:br>
            <a:r>
              <a:rPr lang="ru-RU" sz="2000" b="1" dirty="0" smtClean="0">
                <a:latin typeface="Times New Roman" pitchFamily="18" charset="0"/>
                <a:cs typeface="Times New Roman" pitchFamily="18" charset="0"/>
              </a:rPr>
              <a:t>(44.03.01, 44.03.05)</a:t>
            </a:r>
            <a:endParaRPr lang="ru-RU" sz="20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>
          <a:xfrm>
            <a:off x="457200" y="1844824"/>
            <a:ext cx="8229600" cy="4281339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      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Выпускник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программы </a:t>
            </a:r>
            <a:r>
              <a:rPr lang="ru-RU" dirty="0" err="1">
                <a:latin typeface="Times New Roman" pitchFamily="18" charset="0"/>
                <a:cs typeface="Times New Roman" pitchFamily="18" charset="0"/>
              </a:rPr>
              <a:t>бакалавриата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 должен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обладать </a:t>
            </a:r>
            <a:r>
              <a:rPr lang="ru-RU" b="1" dirty="0">
                <a:latin typeface="Times New Roman" pitchFamily="18" charset="0"/>
                <a:cs typeface="Times New Roman" pitchFamily="18" charset="0"/>
              </a:rPr>
              <a:t>профессиональными компетенциями (ПК),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соответствующими виду (видам) профессиональной деятельности, на который (которые) ориентирована программа 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бакалавриата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u-RU" dirty="0"/>
              <a:t> </a:t>
            </a:r>
            <a:r>
              <a:rPr lang="ru-RU" dirty="0" smtClean="0"/>
              <a:t>          </a:t>
            </a:r>
            <a:r>
              <a:rPr lang="ru-RU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Готовностью </a:t>
            </a:r>
            <a:r>
              <a:rPr lang="ru-RU" dirty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реализовывать образовательные программы по предмету в соответствии с требованиями образовательных стандартов </a:t>
            </a:r>
            <a:r>
              <a:rPr lang="ru-RU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 (ПК-1/ППК-1)</a:t>
            </a:r>
            <a:endParaRPr lang="ru-RU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Детализация  компетенции (выделение </a:t>
            </a:r>
            <a:r>
              <a:rPr lang="ru-RU" b="1" dirty="0" err="1" smtClean="0">
                <a:latin typeface="Times New Roman" pitchFamily="18" charset="0"/>
                <a:cs typeface="Times New Roman" pitchFamily="18" charset="0"/>
              </a:rPr>
              <a:t>субкомпетенций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)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sz="3600" dirty="0" smtClean="0">
                <a:latin typeface="Times New Roman" pitchFamily="18" charset="0"/>
                <a:cs typeface="Times New Roman" pitchFamily="18" charset="0"/>
              </a:rPr>
              <a:t>         1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) планирует предметные и </a:t>
            </a:r>
            <a:r>
              <a:rPr lang="ru-RU" sz="3600" dirty="0" err="1">
                <a:latin typeface="Times New Roman" pitchFamily="18" charset="0"/>
                <a:cs typeface="Times New Roman" pitchFamily="18" charset="0"/>
              </a:rPr>
              <a:t>метапредметные</a:t>
            </a:r>
            <a:r>
              <a:rPr lang="ru-RU" sz="3600" dirty="0">
                <a:latin typeface="Times New Roman" pitchFamily="18" charset="0"/>
                <a:cs typeface="Times New Roman" pitchFamily="18" charset="0"/>
              </a:rPr>
              <a:t> образовательные результаты в соответствии с конечными образовательными результатами программы преподаваемого предмета и актуальными образовательными результатами обучающихся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Конкретизация  </a:t>
            </a:r>
            <a:r>
              <a:rPr lang="ru-RU" b="1" dirty="0" err="1" smtClean="0">
                <a:latin typeface="Times New Roman" pitchFamily="18" charset="0"/>
                <a:cs typeface="Times New Roman" pitchFamily="18" charset="0"/>
              </a:rPr>
              <a:t>субкомпетенции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79512" y="1268761"/>
          <a:ext cx="8784976" cy="547416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02126"/>
                <a:gridCol w="2114298"/>
                <a:gridCol w="4968552"/>
              </a:tblGrid>
              <a:tr h="1086958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Опыт практической деятельности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dirty="0">
                          <a:latin typeface="Times New Roman"/>
                          <a:ea typeface="Calibri"/>
                          <a:cs typeface="Times New Roman"/>
                        </a:rPr>
                        <a:t>Умения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3200" dirty="0">
                          <a:latin typeface="Times New Roman"/>
                          <a:ea typeface="Calibri"/>
                          <a:cs typeface="Times New Roman"/>
                        </a:rPr>
                        <a:t>Знания</a:t>
                      </a:r>
                    </a:p>
                  </a:txBody>
                  <a:tcPr marL="68580" marR="68580" marT="0" marB="0"/>
                </a:tc>
              </a:tr>
              <a:tr h="1433321">
                <a:tc rowSpan="5">
                  <a:txBody>
                    <a:bodyPr/>
                    <a:lstStyle/>
                    <a:p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разработка программ по предметам  на основе   ФГОС (НОО, </a:t>
                      </a:r>
                      <a:r>
                        <a:rPr lang="ru-RU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ООО</a:t>
                      </a: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 среднего (полного) общего образования)</a:t>
                      </a:r>
                      <a:endParaRPr lang="ru-RU" dirty="0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разрабатывать </a:t>
                      </a:r>
                      <a:r>
                        <a:rPr lang="ru-RU" sz="1800" dirty="0" smtClean="0">
                          <a:latin typeface="Times New Roman"/>
                          <a:ea typeface="Calibri"/>
                          <a:cs typeface="Times New Roman"/>
                        </a:rPr>
                        <a:t>содержательную часть  рабочей программы</a:t>
                      </a:r>
                      <a:endParaRPr lang="ru-RU" sz="1800" dirty="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600" dirty="0">
                          <a:latin typeface="Times New Roman"/>
                          <a:ea typeface="Calibri"/>
                          <a:cs typeface="Times New Roman"/>
                        </a:rPr>
                        <a:t>  </a:t>
                      </a: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образовательные стандарты  (ФГОС НОО, </a:t>
                      </a:r>
                      <a:r>
                        <a:rPr lang="ru-RU" sz="1800" b="1" dirty="0">
                          <a:latin typeface="Times New Roman"/>
                          <a:ea typeface="Calibri"/>
                          <a:cs typeface="Times New Roman"/>
                        </a:rPr>
                        <a:t>ФГОС ООО</a:t>
                      </a: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, ФГОС среднего (полного) общего образования,  (требования к структуре программ, заявленные в ФГОС ООО, раздел 3, пункт.18.2.2. </a:t>
                      </a:r>
                    </a:p>
                  </a:txBody>
                  <a:tcPr marL="68580" marR="68580" marT="0" marB="0"/>
                </a:tc>
              </a:tr>
              <a:tr h="360040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>
                          <a:latin typeface="Times New Roman"/>
                          <a:ea typeface="Calibri"/>
                          <a:cs typeface="Times New Roman"/>
                        </a:rPr>
                        <a:t>примерные  образовательные программы по предмету; </a:t>
                      </a:r>
                    </a:p>
                  </a:txBody>
                  <a:tcPr marL="68580" marR="68580" marT="0" marB="0"/>
                </a:tc>
              </a:tr>
              <a:tr h="360040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000" dirty="0">
                          <a:latin typeface="Times New Roman"/>
                          <a:ea typeface="Calibri"/>
                          <a:cs typeface="Times New Roman"/>
                        </a:rPr>
                        <a:t>Профессиональный стандарт педагога</a:t>
                      </a:r>
                    </a:p>
                  </a:txBody>
                  <a:tcPr marL="68580" marR="68580" marT="0" marB="0"/>
                </a:tc>
              </a:tr>
              <a:tr h="504056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>
                          <a:latin typeface="Times New Roman"/>
                          <a:ea typeface="Calibri"/>
                          <a:cs typeface="Times New Roman"/>
                        </a:rPr>
                        <a:t> разрабатывать календарно-тематический план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latin typeface="Times New Roman"/>
                          <a:ea typeface="Calibri"/>
                          <a:cs typeface="Times New Roman"/>
                        </a:rPr>
                        <a:t>структура календарно-тематического плана</a:t>
                      </a:r>
                    </a:p>
                  </a:txBody>
                  <a:tcPr marL="68580" marR="68580" marT="0" marB="0"/>
                </a:tc>
              </a:tr>
              <a:tr h="755518">
                <a:tc v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800" dirty="0">
                          <a:latin typeface="Times New Roman"/>
                          <a:ea typeface="Calibri"/>
                          <a:cs typeface="Times New Roman"/>
                        </a:rPr>
                        <a:t>разрабатывать  технологическую карту урока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latin typeface="Times New Roman"/>
                          <a:ea typeface="Calibri"/>
                          <a:cs typeface="Times New Roman"/>
                        </a:rPr>
                        <a:t>структура технологической карты </a:t>
                      </a: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Трек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Origin</Template>
  <TotalTime>124</TotalTime>
  <Words>805</Words>
  <Application>Microsoft Office PowerPoint</Application>
  <PresentationFormat>Экран (4:3)</PresentationFormat>
  <Paragraphs>131</Paragraphs>
  <Slides>19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19</vt:i4>
      </vt:variant>
    </vt:vector>
  </HeadingPairs>
  <TitlesOfParts>
    <vt:vector size="20" baseType="lpstr">
      <vt:lpstr>Трек</vt:lpstr>
      <vt:lpstr> конкретизация компетенций и диагностические задания по оценке образовательного результата</vt:lpstr>
      <vt:lpstr>Виды деятельности</vt:lpstr>
      <vt:lpstr>Количество  компетенций </vt:lpstr>
      <vt:lpstr> Распределение ПК    (ППК) по видам деятельности</vt:lpstr>
      <vt:lpstr>Виды деятельности бакалавра</vt:lpstr>
      <vt:lpstr>Слайд 6</vt:lpstr>
      <vt:lpstr>ФГОС ВО, раздел   V. ТРЕБОВАНИЯ К РЕЗУЛЬТАТАМ ОСВОЕНИЯ ПРОГРАММ БАКАЛАВРИАТА ПО НАПРАВЛЕНИЮ ПОДГОТОВКИ ПЕДАГОГИЧЕСКОЕ ОБРАЗОВАНИЕ (44.03.01, 44.03.05)</vt:lpstr>
      <vt:lpstr>Детализация  компетенции (выделение субкомпетенций)</vt:lpstr>
      <vt:lpstr>Конкретизация  субкомпетенции</vt:lpstr>
      <vt:lpstr>Слайд 10</vt:lpstr>
      <vt:lpstr>Слайд 11</vt:lpstr>
      <vt:lpstr>Субкомпетенции </vt:lpstr>
      <vt:lpstr>Слайд 13</vt:lpstr>
      <vt:lpstr>Слайд 14</vt:lpstr>
      <vt:lpstr>Слайд 15</vt:lpstr>
      <vt:lpstr>Слайд 16</vt:lpstr>
      <vt:lpstr>Показатели сформированности субкомпетенции-1</vt:lpstr>
      <vt:lpstr>Слайд 18</vt:lpstr>
      <vt:lpstr>Критерии (образец)</vt:lpstr>
    </vt:vector>
  </TitlesOfParts>
  <Company>NISPTR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Детализация и конкретизаций компетенций</dc:title>
  <dc:creator>User</dc:creator>
  <cp:lastModifiedBy>user</cp:lastModifiedBy>
  <cp:revision>40</cp:revision>
  <dcterms:created xsi:type="dcterms:W3CDTF">2015-04-19T15:03:17Z</dcterms:created>
  <dcterms:modified xsi:type="dcterms:W3CDTF">2015-11-09T18:39:49Z</dcterms:modified>
</cp:coreProperties>
</file>

<file path=docProps/thumbnail.jpeg>
</file>