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charts/chart1.xml" ContentType="application/vnd.openxmlformats-officedocument.drawingml.chart+xml"/>
  <Override PartName="/ppt/diagrams/colors3.xml" ContentType="application/vnd.openxmlformats-officedocument.drawingml.diagramColors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Override PartName="/ppt/diagrams/drawing3.xml" ContentType="application/vnd.ms-office.drawingml.diagramDrawing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diagrams/quickStyle3.xml" ContentType="application/vnd.openxmlformats-officedocument.drawingml.diagramStyle+xml"/>
  <Override PartName="/ppt/diagrams/drawing1.xml" ContentType="application/vnd.ms-office.drawingml.diagramDrawing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2" r:id="rId3"/>
    <p:sldId id="263" r:id="rId4"/>
    <p:sldId id="271" r:id="rId5"/>
    <p:sldId id="272" r:id="rId6"/>
    <p:sldId id="266" r:id="rId7"/>
    <p:sldId id="264" r:id="rId8"/>
    <p:sldId id="273" r:id="rId9"/>
    <p:sldId id="267" r:id="rId10"/>
    <p:sldId id="265" r:id="rId11"/>
    <p:sldId id="269" r:id="rId12"/>
    <p:sldId id="257" r:id="rId13"/>
    <p:sldId id="274" r:id="rId14"/>
    <p:sldId id="279" r:id="rId15"/>
    <p:sldId id="270" r:id="rId16"/>
    <p:sldId id="268" r:id="rId17"/>
    <p:sldId id="275" r:id="rId18"/>
    <p:sldId id="276" r:id="rId19"/>
    <p:sldId id="277" r:id="rId20"/>
    <p:sldId id="278" r:id="rId21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E25E649-3F16-4E02-A733-19D2CDBF48F0}" styleName="Средний стиль 3 - акцент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5FD0F851-EC5A-4D38-B0AD-8093EC10F338}" styleName="Светлый стиль 1 - акцент 5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5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5"/>
              </a:solidFill>
            </a:ln>
          </a:bottom>
        </a:tcBdr>
        <a:fill>
          <a:noFill/>
        </a:fill>
      </a:tcStyle>
    </a:firstRow>
  </a:tblStyle>
  <a:tblStyle styleId="{68D230F3-CF80-4859-8CE7-A43EE81993B5}" styleName="Светлый стиль 1 - акцент 6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6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6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>
        <p:scale>
          <a:sx n="70" d="100"/>
          <a:sy n="70" d="100"/>
        </p:scale>
        <p:origin x="-318" y="-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E:\&#1076;&#1080;&#1092;&#1092;%20&#1087;&#1088;&#1077;&#1079;\&#1044;&#1048;&#1060;%20&#1058;&#1044;+&#1091;&#1088;&#1086;&#1074;&#1085;&#1080;%20+&#1055;&#1040;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F:\61%202015\&#1055;&#1057;%20&#1074;%20&#1084;&#1072;&#1090;&#1088;%204\&#1051;&#1080;&#1089;&#1090;%20Microsoft%20Excel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style val="10"/>
  <c:chart>
    <c:plotArea>
      <c:layout>
        <c:manualLayout>
          <c:layoutTarget val="inner"/>
          <c:xMode val="edge"/>
          <c:yMode val="edge"/>
          <c:x val="0.10593285214348201"/>
          <c:y val="3.0272718977612505E-2"/>
          <c:w val="0.86351159230096197"/>
          <c:h val="0.62852873452168212"/>
        </c:manualLayout>
      </c:layout>
      <c:barChart>
        <c:barDir val="col"/>
        <c:grouping val="percentStacked"/>
        <c:ser>
          <c:idx val="0"/>
          <c:order val="0"/>
          <c:tx>
            <c:strRef>
              <c:f>'Лист1 (2)'!$N$13</c:f>
              <c:strCache>
                <c:ptCount val="1"/>
                <c:pt idx="0">
                  <c:v>УРОВЕНЬ 1</c:v>
                </c:pt>
              </c:strCache>
            </c:strRef>
          </c:tx>
          <c:cat>
            <c:strRef>
              <c:f>'Лист1 (2)'!$O$12:$T$12</c:f>
              <c:strCache>
                <c:ptCount val="6"/>
                <c:pt idx="0">
                  <c:v>ТФ1</c:v>
                </c:pt>
                <c:pt idx="1">
                  <c:v>ТФ2</c:v>
                </c:pt>
                <c:pt idx="2">
                  <c:v>ТФ3</c:v>
                </c:pt>
                <c:pt idx="3">
                  <c:v>ТФ4</c:v>
                </c:pt>
                <c:pt idx="4">
                  <c:v>ТФ5</c:v>
                </c:pt>
                <c:pt idx="5">
                  <c:v>ТФ6</c:v>
                </c:pt>
              </c:strCache>
            </c:strRef>
          </c:cat>
          <c:val>
            <c:numRef>
              <c:f>'Лист1 (2)'!$O$13:$T$13</c:f>
              <c:numCache>
                <c:formatCode>0.00</c:formatCode>
                <c:ptCount val="6"/>
                <c:pt idx="0">
                  <c:v>80</c:v>
                </c:pt>
                <c:pt idx="1">
                  <c:v>75</c:v>
                </c:pt>
                <c:pt idx="2">
                  <c:v>27.272727272727249</c:v>
                </c:pt>
                <c:pt idx="3">
                  <c:v>53.846153846153868</c:v>
                </c:pt>
                <c:pt idx="4">
                  <c:v>57.142857142857153</c:v>
                </c:pt>
                <c:pt idx="5">
                  <c:v>57.142857142857153</c:v>
                </c:pt>
              </c:numCache>
            </c:numRef>
          </c:val>
        </c:ser>
        <c:ser>
          <c:idx val="1"/>
          <c:order val="1"/>
          <c:tx>
            <c:strRef>
              <c:f>'Лист1 (2)'!$N$14</c:f>
              <c:strCache>
                <c:ptCount val="1"/>
                <c:pt idx="0">
                  <c:v>УРОВЕНЬ 2</c:v>
                </c:pt>
              </c:strCache>
            </c:strRef>
          </c:tx>
          <c:cat>
            <c:strRef>
              <c:f>'Лист1 (2)'!$O$12:$T$12</c:f>
              <c:strCache>
                <c:ptCount val="6"/>
                <c:pt idx="0">
                  <c:v>ТФ1</c:v>
                </c:pt>
                <c:pt idx="1">
                  <c:v>ТФ2</c:v>
                </c:pt>
                <c:pt idx="2">
                  <c:v>ТФ3</c:v>
                </c:pt>
                <c:pt idx="3">
                  <c:v>ТФ4</c:v>
                </c:pt>
                <c:pt idx="4">
                  <c:v>ТФ5</c:v>
                </c:pt>
                <c:pt idx="5">
                  <c:v>ТФ6</c:v>
                </c:pt>
              </c:strCache>
            </c:strRef>
          </c:cat>
          <c:val>
            <c:numRef>
              <c:f>'Лист1 (2)'!$O$14:$T$14</c:f>
              <c:numCache>
                <c:formatCode>0.00</c:formatCode>
                <c:ptCount val="6"/>
                <c:pt idx="0">
                  <c:v>0</c:v>
                </c:pt>
                <c:pt idx="1">
                  <c:v>16.666666666666671</c:v>
                </c:pt>
                <c:pt idx="2">
                  <c:v>45.454545454545425</c:v>
                </c:pt>
                <c:pt idx="3">
                  <c:v>46.153846153846111</c:v>
                </c:pt>
                <c:pt idx="4">
                  <c:v>42.85714285714284</c:v>
                </c:pt>
                <c:pt idx="5">
                  <c:v>42.85714285714284</c:v>
                </c:pt>
              </c:numCache>
            </c:numRef>
          </c:val>
        </c:ser>
        <c:ser>
          <c:idx val="2"/>
          <c:order val="2"/>
          <c:tx>
            <c:strRef>
              <c:f>'Лист1 (2)'!$N$15</c:f>
              <c:strCache>
                <c:ptCount val="1"/>
                <c:pt idx="0">
                  <c:v>УРОВЕНЬ 3</c:v>
                </c:pt>
              </c:strCache>
            </c:strRef>
          </c:tx>
          <c:cat>
            <c:strRef>
              <c:f>'Лист1 (2)'!$O$12:$T$12</c:f>
              <c:strCache>
                <c:ptCount val="6"/>
                <c:pt idx="0">
                  <c:v>ТФ1</c:v>
                </c:pt>
                <c:pt idx="1">
                  <c:v>ТФ2</c:v>
                </c:pt>
                <c:pt idx="2">
                  <c:v>ТФ3</c:v>
                </c:pt>
                <c:pt idx="3">
                  <c:v>ТФ4</c:v>
                </c:pt>
                <c:pt idx="4">
                  <c:v>ТФ5</c:v>
                </c:pt>
                <c:pt idx="5">
                  <c:v>ТФ6</c:v>
                </c:pt>
              </c:strCache>
            </c:strRef>
          </c:cat>
          <c:val>
            <c:numRef>
              <c:f>'Лист1 (2)'!$O$15:$T$15</c:f>
              <c:numCache>
                <c:formatCode>0.00</c:formatCode>
                <c:ptCount val="6"/>
                <c:pt idx="0">
                  <c:v>20</c:v>
                </c:pt>
                <c:pt idx="1">
                  <c:v>8.3333333333333357</c:v>
                </c:pt>
                <c:pt idx="2">
                  <c:v>27.272727272727249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</c:numCache>
            </c:numRef>
          </c:val>
        </c:ser>
        <c:ser>
          <c:idx val="3"/>
          <c:order val="3"/>
          <c:tx>
            <c:strRef>
              <c:f>'Лист1 (2)'!$N$16</c:f>
              <c:strCache>
                <c:ptCount val="1"/>
                <c:pt idx="0">
                  <c:v>УРОВЕНЬ 4</c:v>
                </c:pt>
              </c:strCache>
            </c:strRef>
          </c:tx>
          <c:cat>
            <c:strRef>
              <c:f>'Лист1 (2)'!$O$12:$T$12</c:f>
              <c:strCache>
                <c:ptCount val="6"/>
                <c:pt idx="0">
                  <c:v>ТФ1</c:v>
                </c:pt>
                <c:pt idx="1">
                  <c:v>ТФ2</c:v>
                </c:pt>
                <c:pt idx="2">
                  <c:v>ТФ3</c:v>
                </c:pt>
                <c:pt idx="3">
                  <c:v>ТФ4</c:v>
                </c:pt>
                <c:pt idx="4">
                  <c:v>ТФ5</c:v>
                </c:pt>
                <c:pt idx="5">
                  <c:v>ТФ6</c:v>
                </c:pt>
              </c:strCache>
            </c:strRef>
          </c:cat>
          <c:val>
            <c:numRef>
              <c:f>'Лист1 (2)'!$O$16:$T$16</c:f>
              <c:numCache>
                <c:formatCode>0.00</c:formatCode>
                <c:ptCount val="6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0</c:v>
                </c:pt>
              </c:numCache>
            </c:numRef>
          </c:val>
        </c:ser>
        <c:dLbls/>
        <c:overlap val="100"/>
        <c:axId val="54152192"/>
        <c:axId val="54190848"/>
      </c:barChart>
      <c:catAx>
        <c:axId val="54152192"/>
        <c:scaling>
          <c:orientation val="minMax"/>
        </c:scaling>
        <c:axPos val="b"/>
        <c:tickLblPos val="nextTo"/>
        <c:crossAx val="54190848"/>
        <c:crosses val="autoZero"/>
        <c:auto val="1"/>
        <c:lblAlgn val="ctr"/>
        <c:lblOffset val="100"/>
      </c:catAx>
      <c:valAx>
        <c:axId val="54190848"/>
        <c:scaling>
          <c:orientation val="minMax"/>
        </c:scaling>
        <c:axPos val="l"/>
        <c:majorGridlines/>
        <c:numFmt formatCode="0%" sourceLinked="1"/>
        <c:tickLblPos val="nextTo"/>
        <c:crossAx val="54152192"/>
        <c:crosses val="autoZero"/>
        <c:crossBetween val="between"/>
      </c:valAx>
    </c:plotArea>
    <c:legend>
      <c:legendPos val="b"/>
      <c:layout>
        <c:manualLayout>
          <c:xMode val="edge"/>
          <c:yMode val="edge"/>
          <c:x val="9.6147856517935198E-2"/>
          <c:y val="0.75307816584276588"/>
          <c:w val="0.81881539807524062"/>
          <c:h val="0.18420881438899891"/>
        </c:manualLayout>
      </c:layout>
    </c:legend>
    <c:plotVisOnly val="1"/>
    <c:dispBlanksAs val="gap"/>
  </c:chart>
  <c:txPr>
    <a:bodyPr/>
    <a:lstStyle/>
    <a:p>
      <a:pPr>
        <a:defRPr sz="1800"/>
      </a:pPr>
      <a:endParaRPr lang="ru-RU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style val="10"/>
  <c:chart>
    <c:plotArea>
      <c:layout>
        <c:manualLayout>
          <c:layoutTarget val="inner"/>
          <c:xMode val="edge"/>
          <c:yMode val="edge"/>
          <c:x val="0.10818674261462002"/>
          <c:y val="4.006321374018041E-2"/>
          <c:w val="0.86060758362651513"/>
          <c:h val="0.64190501572956116"/>
        </c:manualLayout>
      </c:layout>
      <c:barChart>
        <c:barDir val="col"/>
        <c:grouping val="percentStacked"/>
        <c:ser>
          <c:idx val="0"/>
          <c:order val="0"/>
          <c:tx>
            <c:strRef>
              <c:f>Лист1!$I$9</c:f>
              <c:strCache>
                <c:ptCount val="1"/>
                <c:pt idx="0">
                  <c:v>УРОВЕНЬ 1</c:v>
                </c:pt>
              </c:strCache>
            </c:strRef>
          </c:tx>
          <c:cat>
            <c:strRef>
              <c:f>Лист1!$J$8:$O$8</c:f>
              <c:strCache>
                <c:ptCount val="6"/>
                <c:pt idx="0">
                  <c:v>ТФ1</c:v>
                </c:pt>
                <c:pt idx="1">
                  <c:v>ТФ2</c:v>
                </c:pt>
                <c:pt idx="2">
                  <c:v>ТФ3</c:v>
                </c:pt>
                <c:pt idx="3">
                  <c:v>ТФ4</c:v>
                </c:pt>
                <c:pt idx="4">
                  <c:v>ТФ5</c:v>
                </c:pt>
                <c:pt idx="5">
                  <c:v>ТФ6</c:v>
                </c:pt>
              </c:strCache>
            </c:strRef>
          </c:cat>
          <c:val>
            <c:numRef>
              <c:f>Лист1!$J$9:$O$9</c:f>
              <c:numCache>
                <c:formatCode>0.00</c:formatCode>
                <c:ptCount val="6"/>
                <c:pt idx="0">
                  <c:v>20.512820512820511</c:v>
                </c:pt>
                <c:pt idx="1">
                  <c:v>17.741935483870975</c:v>
                </c:pt>
                <c:pt idx="2">
                  <c:v>18.181818181818205</c:v>
                </c:pt>
                <c:pt idx="3">
                  <c:v>32.142857142857153</c:v>
                </c:pt>
                <c:pt idx="4">
                  <c:v>22.222222222222204</c:v>
                </c:pt>
                <c:pt idx="5">
                  <c:v>14.285714285714292</c:v>
                </c:pt>
              </c:numCache>
            </c:numRef>
          </c:val>
        </c:ser>
        <c:ser>
          <c:idx val="1"/>
          <c:order val="1"/>
          <c:tx>
            <c:strRef>
              <c:f>Лист1!$I$10</c:f>
              <c:strCache>
                <c:ptCount val="1"/>
                <c:pt idx="0">
                  <c:v>УРОВЕНЬ 2</c:v>
                </c:pt>
              </c:strCache>
            </c:strRef>
          </c:tx>
          <c:cat>
            <c:strRef>
              <c:f>Лист1!$J$8:$O$8</c:f>
              <c:strCache>
                <c:ptCount val="6"/>
                <c:pt idx="0">
                  <c:v>ТФ1</c:v>
                </c:pt>
                <c:pt idx="1">
                  <c:v>ТФ2</c:v>
                </c:pt>
                <c:pt idx="2">
                  <c:v>ТФ3</c:v>
                </c:pt>
                <c:pt idx="3">
                  <c:v>ТФ4</c:v>
                </c:pt>
                <c:pt idx="4">
                  <c:v>ТФ5</c:v>
                </c:pt>
                <c:pt idx="5">
                  <c:v>ТФ6</c:v>
                </c:pt>
              </c:strCache>
            </c:strRef>
          </c:cat>
          <c:val>
            <c:numRef>
              <c:f>Лист1!$J$10:$O$10</c:f>
              <c:numCache>
                <c:formatCode>0.00</c:formatCode>
                <c:ptCount val="6"/>
                <c:pt idx="0">
                  <c:v>7.6923076923076916</c:v>
                </c:pt>
                <c:pt idx="1">
                  <c:v>19.354838709677427</c:v>
                </c:pt>
                <c:pt idx="2">
                  <c:v>21.212121212121193</c:v>
                </c:pt>
                <c:pt idx="3">
                  <c:v>17.857142857142847</c:v>
                </c:pt>
                <c:pt idx="4">
                  <c:v>11.111111111111109</c:v>
                </c:pt>
                <c:pt idx="5">
                  <c:v>33.333333333333343</c:v>
                </c:pt>
              </c:numCache>
            </c:numRef>
          </c:val>
        </c:ser>
        <c:ser>
          <c:idx val="2"/>
          <c:order val="2"/>
          <c:tx>
            <c:strRef>
              <c:f>Лист1!$I$11</c:f>
              <c:strCache>
                <c:ptCount val="1"/>
                <c:pt idx="0">
                  <c:v>УРОВЕНЬ 3</c:v>
                </c:pt>
              </c:strCache>
            </c:strRef>
          </c:tx>
          <c:cat>
            <c:strRef>
              <c:f>Лист1!$J$8:$O$8</c:f>
              <c:strCache>
                <c:ptCount val="6"/>
                <c:pt idx="0">
                  <c:v>ТФ1</c:v>
                </c:pt>
                <c:pt idx="1">
                  <c:v>ТФ2</c:v>
                </c:pt>
                <c:pt idx="2">
                  <c:v>ТФ3</c:v>
                </c:pt>
                <c:pt idx="3">
                  <c:v>ТФ4</c:v>
                </c:pt>
                <c:pt idx="4">
                  <c:v>ТФ5</c:v>
                </c:pt>
                <c:pt idx="5">
                  <c:v>ТФ6</c:v>
                </c:pt>
              </c:strCache>
            </c:strRef>
          </c:cat>
          <c:val>
            <c:numRef>
              <c:f>Лист1!$J$11:$O$11</c:f>
              <c:numCache>
                <c:formatCode>0.00</c:formatCode>
                <c:ptCount val="6"/>
                <c:pt idx="0">
                  <c:v>43.589743589743563</c:v>
                </c:pt>
                <c:pt idx="1">
                  <c:v>33.870967741935466</c:v>
                </c:pt>
                <c:pt idx="2">
                  <c:v>33.333333333333343</c:v>
                </c:pt>
                <c:pt idx="3">
                  <c:v>28.571428571428569</c:v>
                </c:pt>
                <c:pt idx="4">
                  <c:v>50</c:v>
                </c:pt>
                <c:pt idx="5">
                  <c:v>28.571428571428569</c:v>
                </c:pt>
              </c:numCache>
            </c:numRef>
          </c:val>
        </c:ser>
        <c:ser>
          <c:idx val="3"/>
          <c:order val="3"/>
          <c:tx>
            <c:strRef>
              <c:f>Лист1!$I$12</c:f>
              <c:strCache>
                <c:ptCount val="1"/>
                <c:pt idx="0">
                  <c:v>УРОВЕНЬ 4</c:v>
                </c:pt>
              </c:strCache>
            </c:strRef>
          </c:tx>
          <c:cat>
            <c:strRef>
              <c:f>Лист1!$J$8:$O$8</c:f>
              <c:strCache>
                <c:ptCount val="6"/>
                <c:pt idx="0">
                  <c:v>ТФ1</c:v>
                </c:pt>
                <c:pt idx="1">
                  <c:v>ТФ2</c:v>
                </c:pt>
                <c:pt idx="2">
                  <c:v>ТФ3</c:v>
                </c:pt>
                <c:pt idx="3">
                  <c:v>ТФ4</c:v>
                </c:pt>
                <c:pt idx="4">
                  <c:v>ТФ5</c:v>
                </c:pt>
                <c:pt idx="5">
                  <c:v>ТФ6</c:v>
                </c:pt>
              </c:strCache>
            </c:strRef>
          </c:cat>
          <c:val>
            <c:numRef>
              <c:f>Лист1!$J$12:$O$12</c:f>
              <c:numCache>
                <c:formatCode>0.00</c:formatCode>
                <c:ptCount val="6"/>
                <c:pt idx="0">
                  <c:v>28.205128205128194</c:v>
                </c:pt>
                <c:pt idx="1">
                  <c:v>29.032258064516135</c:v>
                </c:pt>
                <c:pt idx="2">
                  <c:v>27.272727272727249</c:v>
                </c:pt>
                <c:pt idx="3">
                  <c:v>21.428571428571427</c:v>
                </c:pt>
                <c:pt idx="4">
                  <c:v>16.666666666666671</c:v>
                </c:pt>
                <c:pt idx="5">
                  <c:v>23.809523809523792</c:v>
                </c:pt>
              </c:numCache>
            </c:numRef>
          </c:val>
        </c:ser>
        <c:dLbls/>
        <c:overlap val="100"/>
        <c:axId val="54223616"/>
        <c:axId val="54225152"/>
      </c:barChart>
      <c:catAx>
        <c:axId val="54223616"/>
        <c:scaling>
          <c:orientation val="minMax"/>
        </c:scaling>
        <c:axPos val="b"/>
        <c:tickLblPos val="nextTo"/>
        <c:crossAx val="54225152"/>
        <c:crosses val="autoZero"/>
        <c:auto val="1"/>
        <c:lblAlgn val="ctr"/>
        <c:lblOffset val="100"/>
      </c:catAx>
      <c:valAx>
        <c:axId val="54225152"/>
        <c:scaling>
          <c:orientation val="minMax"/>
        </c:scaling>
        <c:axPos val="l"/>
        <c:majorGridlines/>
        <c:numFmt formatCode="0%" sourceLinked="1"/>
        <c:tickLblPos val="nextTo"/>
        <c:crossAx val="54223616"/>
        <c:crosses val="autoZero"/>
        <c:crossBetween val="between"/>
      </c:valAx>
    </c:plotArea>
    <c:legend>
      <c:legendPos val="b"/>
      <c:layout>
        <c:manualLayout>
          <c:xMode val="edge"/>
          <c:yMode val="edge"/>
          <c:x val="4.9813576371726336E-2"/>
          <c:y val="0.82874211893122973"/>
          <c:w val="0.89382349393037719"/>
          <c:h val="0.17125788106877016"/>
        </c:manualLayout>
      </c:layout>
    </c:legend>
    <c:plotVisOnly val="1"/>
    <c:dispBlanksAs val="gap"/>
  </c:chart>
  <c:txPr>
    <a:bodyPr/>
    <a:lstStyle/>
    <a:p>
      <a:pPr>
        <a:defRPr sz="1800"/>
      </a:pPr>
      <a:endParaRPr lang="ru-RU"/>
    </a:p>
  </c:txPr>
  <c:externalData r:id="rId1"/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0EDE653-C2E7-463B-AC8C-02A70BE45D69}" type="doc">
      <dgm:prSet loTypeId="urn:microsoft.com/office/officeart/2005/8/layout/list1" loCatId="list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2CCE7289-A981-4A8C-820F-2A303A140AA1}">
      <dgm:prSet phldrT="[Текст]" custT="1"/>
      <dgm:spPr/>
      <dgm:t>
        <a:bodyPr/>
        <a:lstStyle/>
        <a:p>
          <a:r>
            <a:rPr lang="ru-RU" sz="1600" dirty="0" smtClean="0"/>
            <a:t>1. Основания для внесения изменений в состав трудовых функций профессионального стандарта </a:t>
          </a:r>
          <a:r>
            <a:rPr lang="en-US" sz="1600" dirty="0" smtClean="0"/>
            <a:t>(</a:t>
          </a:r>
          <a:r>
            <a:rPr lang="ru-RU" sz="1600" dirty="0" smtClean="0"/>
            <a:t>результаты деятельности стажировочных площадок по дифференциации уровней профстандарта) </a:t>
          </a:r>
          <a:endParaRPr lang="ru-RU" sz="1600" dirty="0"/>
        </a:p>
      </dgm:t>
    </dgm:pt>
    <dgm:pt modelId="{7E005CD4-A308-4A1C-BD63-6AF5D9E89923}" type="parTrans" cxnId="{963DC611-FD93-4438-9AD4-879194A78490}">
      <dgm:prSet/>
      <dgm:spPr/>
      <dgm:t>
        <a:bodyPr/>
        <a:lstStyle/>
        <a:p>
          <a:endParaRPr lang="ru-RU" sz="1600">
            <a:solidFill>
              <a:schemeClr val="tx1"/>
            </a:solidFill>
          </a:endParaRPr>
        </a:p>
      </dgm:t>
    </dgm:pt>
    <dgm:pt modelId="{5E62BE39-ABA0-4885-96CC-5CAFB4AB98BE}" type="sibTrans" cxnId="{963DC611-FD93-4438-9AD4-879194A78490}">
      <dgm:prSet/>
      <dgm:spPr/>
      <dgm:t>
        <a:bodyPr/>
        <a:lstStyle/>
        <a:p>
          <a:endParaRPr lang="ru-RU" sz="1600">
            <a:solidFill>
              <a:schemeClr val="tx1"/>
            </a:solidFill>
          </a:endParaRPr>
        </a:p>
      </dgm:t>
    </dgm:pt>
    <dgm:pt modelId="{D1CCACD5-ADEA-4C8E-BADD-BDB80308D9CC}">
      <dgm:prSet phldrT="[Текст]" custT="1"/>
      <dgm:spPr/>
      <dgm:t>
        <a:bodyPr/>
        <a:lstStyle/>
        <a:p>
          <a:r>
            <a:rPr lang="ru-RU" sz="1600" dirty="0" smtClean="0"/>
            <a:t>2. Формирование требований к составу трудовых функций профессионального стандарта педагога</a:t>
          </a:r>
          <a:endParaRPr lang="ru-RU" sz="1600" dirty="0"/>
        </a:p>
      </dgm:t>
    </dgm:pt>
    <dgm:pt modelId="{A53071F3-4E30-4C04-921F-F24E1A626EF3}" type="parTrans" cxnId="{637F1311-6CFD-4B3C-BD5C-4DD0F74EC03E}">
      <dgm:prSet/>
      <dgm:spPr/>
      <dgm:t>
        <a:bodyPr/>
        <a:lstStyle/>
        <a:p>
          <a:endParaRPr lang="ru-RU" sz="1600">
            <a:solidFill>
              <a:schemeClr val="tx1"/>
            </a:solidFill>
          </a:endParaRPr>
        </a:p>
      </dgm:t>
    </dgm:pt>
    <dgm:pt modelId="{7CAFECAD-F264-47E2-A952-EF0829BF8D7F}" type="sibTrans" cxnId="{637F1311-6CFD-4B3C-BD5C-4DD0F74EC03E}">
      <dgm:prSet/>
      <dgm:spPr/>
      <dgm:t>
        <a:bodyPr/>
        <a:lstStyle/>
        <a:p>
          <a:endParaRPr lang="ru-RU" sz="1600">
            <a:solidFill>
              <a:schemeClr val="tx1"/>
            </a:solidFill>
          </a:endParaRPr>
        </a:p>
      </dgm:t>
    </dgm:pt>
    <dgm:pt modelId="{49BC4939-D262-4A59-9913-EFCDB8A4B51A}">
      <dgm:prSet phldrT="[Текст]" custT="1"/>
      <dgm:spPr/>
      <dgm:t>
        <a:bodyPr/>
        <a:lstStyle/>
        <a:p>
          <a:r>
            <a:rPr lang="ru-RU" sz="1600" dirty="0" smtClean="0"/>
            <a:t>3. Возможности построения структуры трудовых функций профессионального стандарта педагога с учетом требований нормативно-правовой документации и специфики вида профессиональной деятельности </a:t>
          </a:r>
          <a:endParaRPr lang="ru-RU" sz="1600" dirty="0"/>
        </a:p>
      </dgm:t>
    </dgm:pt>
    <dgm:pt modelId="{AC81E84C-5C54-4A4F-B4E5-B9533DA2572D}" type="parTrans" cxnId="{108506A9-F49C-4951-88D1-4F8EB10E4E3E}">
      <dgm:prSet/>
      <dgm:spPr/>
      <dgm:t>
        <a:bodyPr/>
        <a:lstStyle/>
        <a:p>
          <a:endParaRPr lang="ru-RU" sz="1600">
            <a:solidFill>
              <a:schemeClr val="tx1"/>
            </a:solidFill>
          </a:endParaRPr>
        </a:p>
      </dgm:t>
    </dgm:pt>
    <dgm:pt modelId="{B4B90E1F-1EC3-4B1C-B5C3-A68C7198E8CE}" type="sibTrans" cxnId="{108506A9-F49C-4951-88D1-4F8EB10E4E3E}">
      <dgm:prSet/>
      <dgm:spPr/>
      <dgm:t>
        <a:bodyPr/>
        <a:lstStyle/>
        <a:p>
          <a:endParaRPr lang="ru-RU" sz="1600">
            <a:solidFill>
              <a:schemeClr val="tx1"/>
            </a:solidFill>
          </a:endParaRPr>
        </a:p>
      </dgm:t>
    </dgm:pt>
    <dgm:pt modelId="{61C4A89E-547F-44E6-AE92-0FD715073BED}" type="pres">
      <dgm:prSet presAssocID="{60EDE653-C2E7-463B-AC8C-02A70BE45D69}" presName="linear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27AA4BE2-56F8-4016-825E-F6BB44A22D38}" type="pres">
      <dgm:prSet presAssocID="{2CCE7289-A981-4A8C-820F-2A303A140AA1}" presName="parentLin" presStyleCnt="0"/>
      <dgm:spPr/>
    </dgm:pt>
    <dgm:pt modelId="{77E635EF-5660-4817-BF08-4E3339F653FC}" type="pres">
      <dgm:prSet presAssocID="{2CCE7289-A981-4A8C-820F-2A303A140AA1}" presName="parentLeftMargin" presStyleLbl="node1" presStyleIdx="0" presStyleCnt="3"/>
      <dgm:spPr/>
      <dgm:t>
        <a:bodyPr/>
        <a:lstStyle/>
        <a:p>
          <a:endParaRPr lang="ru-RU"/>
        </a:p>
      </dgm:t>
    </dgm:pt>
    <dgm:pt modelId="{C469248F-49EB-4E54-8783-F3F58FED7771}" type="pres">
      <dgm:prSet presAssocID="{2CCE7289-A981-4A8C-820F-2A303A140AA1}" presName="parentText" presStyleLbl="node1" presStyleIdx="0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1FE330A-DC58-483A-9C0F-FF8BF0263665}" type="pres">
      <dgm:prSet presAssocID="{2CCE7289-A981-4A8C-820F-2A303A140AA1}" presName="negativeSpace" presStyleCnt="0"/>
      <dgm:spPr/>
    </dgm:pt>
    <dgm:pt modelId="{5C17E716-8881-491D-BCA7-DC9AA9ED3200}" type="pres">
      <dgm:prSet presAssocID="{2CCE7289-A981-4A8C-820F-2A303A140AA1}" presName="childText" presStyleLbl="conFgAcc1" presStyleIdx="0" presStyleCnt="3">
        <dgm:presLayoutVars>
          <dgm:bulletEnabled val="1"/>
        </dgm:presLayoutVars>
      </dgm:prSet>
      <dgm:spPr/>
    </dgm:pt>
    <dgm:pt modelId="{6F14FB53-2FE0-4460-B47D-EE98195B554B}" type="pres">
      <dgm:prSet presAssocID="{5E62BE39-ABA0-4885-96CC-5CAFB4AB98BE}" presName="spaceBetweenRectangles" presStyleCnt="0"/>
      <dgm:spPr/>
    </dgm:pt>
    <dgm:pt modelId="{77C367A7-0BBF-4925-9EF1-86270F8FF491}" type="pres">
      <dgm:prSet presAssocID="{D1CCACD5-ADEA-4C8E-BADD-BDB80308D9CC}" presName="parentLin" presStyleCnt="0"/>
      <dgm:spPr/>
    </dgm:pt>
    <dgm:pt modelId="{077F570E-8F31-49C3-AD08-4B304D2D1800}" type="pres">
      <dgm:prSet presAssocID="{D1CCACD5-ADEA-4C8E-BADD-BDB80308D9CC}" presName="parentLeftMargin" presStyleLbl="node1" presStyleIdx="0" presStyleCnt="3"/>
      <dgm:spPr/>
      <dgm:t>
        <a:bodyPr/>
        <a:lstStyle/>
        <a:p>
          <a:endParaRPr lang="ru-RU"/>
        </a:p>
      </dgm:t>
    </dgm:pt>
    <dgm:pt modelId="{EEC45315-5857-4910-A628-AB63FA819AFB}" type="pres">
      <dgm:prSet presAssocID="{D1CCACD5-ADEA-4C8E-BADD-BDB80308D9CC}" presName="parentText" presStyleLbl="node1" presStyleIdx="1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CE980BB-AAC4-4E3C-94BD-26652A33C80C}" type="pres">
      <dgm:prSet presAssocID="{D1CCACD5-ADEA-4C8E-BADD-BDB80308D9CC}" presName="negativeSpace" presStyleCnt="0"/>
      <dgm:spPr/>
    </dgm:pt>
    <dgm:pt modelId="{753F0A70-E4D6-4263-B992-99C755B1EA01}" type="pres">
      <dgm:prSet presAssocID="{D1CCACD5-ADEA-4C8E-BADD-BDB80308D9CC}" presName="childText" presStyleLbl="conFgAcc1" presStyleIdx="1" presStyleCnt="3">
        <dgm:presLayoutVars>
          <dgm:bulletEnabled val="1"/>
        </dgm:presLayoutVars>
      </dgm:prSet>
      <dgm:spPr/>
    </dgm:pt>
    <dgm:pt modelId="{0086D10A-910E-4E34-A0A5-03BB87261326}" type="pres">
      <dgm:prSet presAssocID="{7CAFECAD-F264-47E2-A952-EF0829BF8D7F}" presName="spaceBetweenRectangles" presStyleCnt="0"/>
      <dgm:spPr/>
    </dgm:pt>
    <dgm:pt modelId="{971EC0B0-5D23-440C-8F25-F54E9D7DEFDF}" type="pres">
      <dgm:prSet presAssocID="{49BC4939-D262-4A59-9913-EFCDB8A4B51A}" presName="parentLin" presStyleCnt="0"/>
      <dgm:spPr/>
    </dgm:pt>
    <dgm:pt modelId="{6E485F78-1E47-4508-9082-2E998697CE8D}" type="pres">
      <dgm:prSet presAssocID="{49BC4939-D262-4A59-9913-EFCDB8A4B51A}" presName="parentLeftMargin" presStyleLbl="node1" presStyleIdx="1" presStyleCnt="3"/>
      <dgm:spPr/>
      <dgm:t>
        <a:bodyPr/>
        <a:lstStyle/>
        <a:p>
          <a:endParaRPr lang="ru-RU"/>
        </a:p>
      </dgm:t>
    </dgm:pt>
    <dgm:pt modelId="{684C5623-4C34-46B5-8E79-828F575DD14B}" type="pres">
      <dgm:prSet presAssocID="{49BC4939-D262-4A59-9913-EFCDB8A4B51A}" presName="parentText" presStyleLbl="node1" presStyleIdx="2" presStyleCnt="3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0AC9C9A-7473-4BE5-85E3-EB74F2084ECA}" type="pres">
      <dgm:prSet presAssocID="{49BC4939-D262-4A59-9913-EFCDB8A4B51A}" presName="negativeSpace" presStyleCnt="0"/>
      <dgm:spPr/>
    </dgm:pt>
    <dgm:pt modelId="{9F73C58B-F03D-4A6A-987B-CD4AC83BD833}" type="pres">
      <dgm:prSet presAssocID="{49BC4939-D262-4A59-9913-EFCDB8A4B51A}" presName="childText" presStyleLbl="conFgAcc1" presStyleIdx="2" presStyleCnt="3">
        <dgm:presLayoutVars>
          <dgm:bulletEnabled val="1"/>
        </dgm:presLayoutVars>
      </dgm:prSet>
      <dgm:spPr/>
    </dgm:pt>
  </dgm:ptLst>
  <dgm:cxnLst>
    <dgm:cxn modelId="{5EBC9D66-4E09-4666-8DB5-252E713CFD98}" type="presOf" srcId="{49BC4939-D262-4A59-9913-EFCDB8A4B51A}" destId="{6E485F78-1E47-4508-9082-2E998697CE8D}" srcOrd="0" destOrd="0" presId="urn:microsoft.com/office/officeart/2005/8/layout/list1"/>
    <dgm:cxn modelId="{963DC611-FD93-4438-9AD4-879194A78490}" srcId="{60EDE653-C2E7-463B-AC8C-02A70BE45D69}" destId="{2CCE7289-A981-4A8C-820F-2A303A140AA1}" srcOrd="0" destOrd="0" parTransId="{7E005CD4-A308-4A1C-BD63-6AF5D9E89923}" sibTransId="{5E62BE39-ABA0-4885-96CC-5CAFB4AB98BE}"/>
    <dgm:cxn modelId="{AB6C6896-780F-4B19-BB8C-841EF09A9B61}" type="presOf" srcId="{D1CCACD5-ADEA-4C8E-BADD-BDB80308D9CC}" destId="{077F570E-8F31-49C3-AD08-4B304D2D1800}" srcOrd="0" destOrd="0" presId="urn:microsoft.com/office/officeart/2005/8/layout/list1"/>
    <dgm:cxn modelId="{FF9B3CA3-8013-45FF-A6C3-14594C5E27A9}" type="presOf" srcId="{2CCE7289-A981-4A8C-820F-2A303A140AA1}" destId="{77E635EF-5660-4817-BF08-4E3339F653FC}" srcOrd="0" destOrd="0" presId="urn:microsoft.com/office/officeart/2005/8/layout/list1"/>
    <dgm:cxn modelId="{108506A9-F49C-4951-88D1-4F8EB10E4E3E}" srcId="{60EDE653-C2E7-463B-AC8C-02A70BE45D69}" destId="{49BC4939-D262-4A59-9913-EFCDB8A4B51A}" srcOrd="2" destOrd="0" parTransId="{AC81E84C-5C54-4A4F-B4E5-B9533DA2572D}" sibTransId="{B4B90E1F-1EC3-4B1C-B5C3-A68C7198E8CE}"/>
    <dgm:cxn modelId="{582E191F-FA88-49DA-8EE3-AC974E988EB5}" type="presOf" srcId="{2CCE7289-A981-4A8C-820F-2A303A140AA1}" destId="{C469248F-49EB-4E54-8783-F3F58FED7771}" srcOrd="1" destOrd="0" presId="urn:microsoft.com/office/officeart/2005/8/layout/list1"/>
    <dgm:cxn modelId="{637F1311-6CFD-4B3C-BD5C-4DD0F74EC03E}" srcId="{60EDE653-C2E7-463B-AC8C-02A70BE45D69}" destId="{D1CCACD5-ADEA-4C8E-BADD-BDB80308D9CC}" srcOrd="1" destOrd="0" parTransId="{A53071F3-4E30-4C04-921F-F24E1A626EF3}" sibTransId="{7CAFECAD-F264-47E2-A952-EF0829BF8D7F}"/>
    <dgm:cxn modelId="{54680761-3FE3-4FEE-8A08-1706B3B4CCA0}" type="presOf" srcId="{D1CCACD5-ADEA-4C8E-BADD-BDB80308D9CC}" destId="{EEC45315-5857-4910-A628-AB63FA819AFB}" srcOrd="1" destOrd="0" presId="urn:microsoft.com/office/officeart/2005/8/layout/list1"/>
    <dgm:cxn modelId="{917F2FC3-DFAB-4103-92A4-5C5399815BF2}" type="presOf" srcId="{60EDE653-C2E7-463B-AC8C-02A70BE45D69}" destId="{61C4A89E-547F-44E6-AE92-0FD715073BED}" srcOrd="0" destOrd="0" presId="urn:microsoft.com/office/officeart/2005/8/layout/list1"/>
    <dgm:cxn modelId="{CFF9578F-E168-4AFC-B893-D77EA8D4ADE6}" type="presOf" srcId="{49BC4939-D262-4A59-9913-EFCDB8A4B51A}" destId="{684C5623-4C34-46B5-8E79-828F575DD14B}" srcOrd="1" destOrd="0" presId="urn:microsoft.com/office/officeart/2005/8/layout/list1"/>
    <dgm:cxn modelId="{25E26261-6953-4BA4-A304-632986374E13}" type="presParOf" srcId="{61C4A89E-547F-44E6-AE92-0FD715073BED}" destId="{27AA4BE2-56F8-4016-825E-F6BB44A22D38}" srcOrd="0" destOrd="0" presId="urn:microsoft.com/office/officeart/2005/8/layout/list1"/>
    <dgm:cxn modelId="{E175D30B-E77E-4B7B-9E3C-8D62DEDAB16A}" type="presParOf" srcId="{27AA4BE2-56F8-4016-825E-F6BB44A22D38}" destId="{77E635EF-5660-4817-BF08-4E3339F653FC}" srcOrd="0" destOrd="0" presId="urn:microsoft.com/office/officeart/2005/8/layout/list1"/>
    <dgm:cxn modelId="{DE35915C-610D-47EF-A50A-3E146A2C6BA5}" type="presParOf" srcId="{27AA4BE2-56F8-4016-825E-F6BB44A22D38}" destId="{C469248F-49EB-4E54-8783-F3F58FED7771}" srcOrd="1" destOrd="0" presId="urn:microsoft.com/office/officeart/2005/8/layout/list1"/>
    <dgm:cxn modelId="{924DFEAC-C968-4DFA-A7AD-A7299236D031}" type="presParOf" srcId="{61C4A89E-547F-44E6-AE92-0FD715073BED}" destId="{F1FE330A-DC58-483A-9C0F-FF8BF0263665}" srcOrd="1" destOrd="0" presId="urn:microsoft.com/office/officeart/2005/8/layout/list1"/>
    <dgm:cxn modelId="{6E455D6E-AB5B-4D74-BD8D-717EE540B5B8}" type="presParOf" srcId="{61C4A89E-547F-44E6-AE92-0FD715073BED}" destId="{5C17E716-8881-491D-BCA7-DC9AA9ED3200}" srcOrd="2" destOrd="0" presId="urn:microsoft.com/office/officeart/2005/8/layout/list1"/>
    <dgm:cxn modelId="{48AEB373-84A9-4F02-9D41-2AF895BF6A55}" type="presParOf" srcId="{61C4A89E-547F-44E6-AE92-0FD715073BED}" destId="{6F14FB53-2FE0-4460-B47D-EE98195B554B}" srcOrd="3" destOrd="0" presId="urn:microsoft.com/office/officeart/2005/8/layout/list1"/>
    <dgm:cxn modelId="{0EF17174-1F77-4719-8F0E-9F4075303803}" type="presParOf" srcId="{61C4A89E-547F-44E6-AE92-0FD715073BED}" destId="{77C367A7-0BBF-4925-9EF1-86270F8FF491}" srcOrd="4" destOrd="0" presId="urn:microsoft.com/office/officeart/2005/8/layout/list1"/>
    <dgm:cxn modelId="{3B68E630-62B5-44A1-9607-4A6AB2B90CD5}" type="presParOf" srcId="{77C367A7-0BBF-4925-9EF1-86270F8FF491}" destId="{077F570E-8F31-49C3-AD08-4B304D2D1800}" srcOrd="0" destOrd="0" presId="urn:microsoft.com/office/officeart/2005/8/layout/list1"/>
    <dgm:cxn modelId="{15A16B79-F7D3-4667-9783-8B6CCD6E50A8}" type="presParOf" srcId="{77C367A7-0BBF-4925-9EF1-86270F8FF491}" destId="{EEC45315-5857-4910-A628-AB63FA819AFB}" srcOrd="1" destOrd="0" presId="urn:microsoft.com/office/officeart/2005/8/layout/list1"/>
    <dgm:cxn modelId="{9F3801A0-B87C-46F7-A204-95051DB2E12C}" type="presParOf" srcId="{61C4A89E-547F-44E6-AE92-0FD715073BED}" destId="{ECE980BB-AAC4-4E3C-94BD-26652A33C80C}" srcOrd="5" destOrd="0" presId="urn:microsoft.com/office/officeart/2005/8/layout/list1"/>
    <dgm:cxn modelId="{91C6029A-8FF7-436C-B388-A7F6832602E7}" type="presParOf" srcId="{61C4A89E-547F-44E6-AE92-0FD715073BED}" destId="{753F0A70-E4D6-4263-B992-99C755B1EA01}" srcOrd="6" destOrd="0" presId="urn:microsoft.com/office/officeart/2005/8/layout/list1"/>
    <dgm:cxn modelId="{D2CD3EE5-44A0-4BE4-B6E8-5E9B9004E0FD}" type="presParOf" srcId="{61C4A89E-547F-44E6-AE92-0FD715073BED}" destId="{0086D10A-910E-4E34-A0A5-03BB87261326}" srcOrd="7" destOrd="0" presId="urn:microsoft.com/office/officeart/2005/8/layout/list1"/>
    <dgm:cxn modelId="{83FA88C0-5ABB-4C2B-A174-F977EDF8100B}" type="presParOf" srcId="{61C4A89E-547F-44E6-AE92-0FD715073BED}" destId="{971EC0B0-5D23-440C-8F25-F54E9D7DEFDF}" srcOrd="8" destOrd="0" presId="urn:microsoft.com/office/officeart/2005/8/layout/list1"/>
    <dgm:cxn modelId="{63504084-F574-4F8D-A8A0-FED9D74421FE}" type="presParOf" srcId="{971EC0B0-5D23-440C-8F25-F54E9D7DEFDF}" destId="{6E485F78-1E47-4508-9082-2E998697CE8D}" srcOrd="0" destOrd="0" presId="urn:microsoft.com/office/officeart/2005/8/layout/list1"/>
    <dgm:cxn modelId="{48806D20-A147-4B8D-9A4E-462F4C55C043}" type="presParOf" srcId="{971EC0B0-5D23-440C-8F25-F54E9D7DEFDF}" destId="{684C5623-4C34-46B5-8E79-828F575DD14B}" srcOrd="1" destOrd="0" presId="urn:microsoft.com/office/officeart/2005/8/layout/list1"/>
    <dgm:cxn modelId="{88E4E773-9192-4F32-8F26-DE89BCE780E1}" type="presParOf" srcId="{61C4A89E-547F-44E6-AE92-0FD715073BED}" destId="{E0AC9C9A-7473-4BE5-85E3-EB74F2084ECA}" srcOrd="9" destOrd="0" presId="urn:microsoft.com/office/officeart/2005/8/layout/list1"/>
    <dgm:cxn modelId="{5D74DBE3-958B-40A5-AB67-3A37886EC15A}" type="presParOf" srcId="{61C4A89E-547F-44E6-AE92-0FD715073BED}" destId="{9F73C58B-F03D-4A6A-987B-CD4AC83BD833}" srcOrd="10" destOrd="0" presId="urn:microsoft.com/office/officeart/2005/8/layout/list1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FDC2E9AD-E814-4ED6-9D42-82F11BB21206}" type="doc">
      <dgm:prSet loTypeId="urn:microsoft.com/office/officeart/2009/3/layout/StepUpProcess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819A7357-B1DA-427F-8FCD-A5AAE46B4085}">
      <dgm:prSet phldrT="[Текст]" custT="1"/>
      <dgm:spPr/>
      <dgm:t>
        <a:bodyPr/>
        <a:lstStyle/>
        <a:p>
          <a:r>
            <a:rPr lang="ru-RU" sz="1400" dirty="0" smtClean="0"/>
            <a:t>Первый уровень – уровень начинающего педагога. Имеет право осуществлять педагогическую деятельность по результатам успешного прохождения квалификационного экзамена. Владеет компетенциями на начальном уровне, может осуществлять педагогическую деятельность на предписанном уровне. </a:t>
          </a:r>
        </a:p>
      </dgm:t>
    </dgm:pt>
    <dgm:pt modelId="{318693E2-53FA-4A76-8850-BEF834949C87}" type="parTrans" cxnId="{3A3BC83F-452A-4462-8818-8CAFCD2BDAF7}">
      <dgm:prSet/>
      <dgm:spPr/>
      <dgm:t>
        <a:bodyPr/>
        <a:lstStyle/>
        <a:p>
          <a:endParaRPr lang="ru-RU" sz="1400"/>
        </a:p>
      </dgm:t>
    </dgm:pt>
    <dgm:pt modelId="{70C73DC7-F696-4593-8D9A-44537DAAA782}" type="sibTrans" cxnId="{3A3BC83F-452A-4462-8818-8CAFCD2BDAF7}">
      <dgm:prSet/>
      <dgm:spPr/>
      <dgm:t>
        <a:bodyPr/>
        <a:lstStyle/>
        <a:p>
          <a:endParaRPr lang="ru-RU" sz="1400"/>
        </a:p>
      </dgm:t>
    </dgm:pt>
    <dgm:pt modelId="{06F0DAF1-685C-425F-8848-F5A43FDC7CE3}">
      <dgm:prSet phldrT="[Текст]" custT="1"/>
      <dgm:spPr/>
      <dgm:t>
        <a:bodyPr/>
        <a:lstStyle/>
        <a:p>
          <a:r>
            <a:rPr lang="ru-RU" sz="1400" dirty="0" smtClean="0"/>
            <a:t>Третий уровень – уровень педагога-методиста, владеющего методами и технологиями обучения и воспитания на уровне, позволяющем транслировать их другим педагогам. </a:t>
          </a:r>
          <a:endParaRPr lang="ru-RU" sz="1400" dirty="0"/>
        </a:p>
      </dgm:t>
    </dgm:pt>
    <dgm:pt modelId="{EFD0E987-FED3-4F11-9119-F94FB7F827A4}" type="parTrans" cxnId="{F68D0D73-C3C3-4CC9-A5A1-5FDFAD8F92D2}">
      <dgm:prSet/>
      <dgm:spPr/>
      <dgm:t>
        <a:bodyPr/>
        <a:lstStyle/>
        <a:p>
          <a:endParaRPr lang="ru-RU" sz="1400"/>
        </a:p>
      </dgm:t>
    </dgm:pt>
    <dgm:pt modelId="{091E0F5D-4393-44D1-B5FE-3C8F6EA9DDA8}" type="sibTrans" cxnId="{F68D0D73-C3C3-4CC9-A5A1-5FDFAD8F92D2}">
      <dgm:prSet/>
      <dgm:spPr/>
      <dgm:t>
        <a:bodyPr/>
        <a:lstStyle/>
        <a:p>
          <a:endParaRPr lang="ru-RU" sz="1400"/>
        </a:p>
      </dgm:t>
    </dgm:pt>
    <dgm:pt modelId="{CA7AB483-9FE4-4759-9BDB-699DBFA7E4BA}">
      <dgm:prSet phldrT="[Текст]" custT="1"/>
      <dgm:spPr/>
      <dgm:t>
        <a:bodyPr/>
        <a:lstStyle/>
        <a:p>
          <a:r>
            <a:rPr lang="ru-RU" sz="1400" dirty="0" smtClean="0"/>
            <a:t>Четвертый уровень – педагог-исследователь, обобщающий опыт профессиональной деятельности с целью разработки новых образовательных технологий, способный осуществлять апробацию и внедрение инновационных технологий в образовании.</a:t>
          </a:r>
          <a:endParaRPr lang="ru-RU" sz="1400" dirty="0"/>
        </a:p>
      </dgm:t>
    </dgm:pt>
    <dgm:pt modelId="{56EE996C-EB36-452E-A747-11407DCD0E6C}" type="parTrans" cxnId="{BDED33D6-30D7-4324-8D62-B40FCDD12A18}">
      <dgm:prSet/>
      <dgm:spPr/>
      <dgm:t>
        <a:bodyPr/>
        <a:lstStyle/>
        <a:p>
          <a:endParaRPr lang="ru-RU" sz="1400"/>
        </a:p>
      </dgm:t>
    </dgm:pt>
    <dgm:pt modelId="{BA530750-ECCB-4675-87B5-FE751C9DCC51}" type="sibTrans" cxnId="{BDED33D6-30D7-4324-8D62-B40FCDD12A18}">
      <dgm:prSet/>
      <dgm:spPr/>
      <dgm:t>
        <a:bodyPr/>
        <a:lstStyle/>
        <a:p>
          <a:endParaRPr lang="ru-RU" sz="1400"/>
        </a:p>
      </dgm:t>
    </dgm:pt>
    <dgm:pt modelId="{7311859E-F349-43BE-9935-F812480D5461}">
      <dgm:prSet custT="1"/>
      <dgm:spPr/>
      <dgm:t>
        <a:bodyPr/>
        <a:lstStyle/>
        <a:p>
          <a:r>
            <a:rPr lang="ru-RU" sz="1400" dirty="0" smtClean="0"/>
            <a:t>Второй уровень – уровень продвинутого педагога, деятельность которого характеризуется освоением различных компетенций, которые могут быть связаны с работой с особым контингентом детей или с выполнением дополнительных функций по организации образовательного процесса и создания условий обучения. </a:t>
          </a:r>
        </a:p>
      </dgm:t>
    </dgm:pt>
    <dgm:pt modelId="{CCC6C1F2-6CB9-4900-A65E-224E32E7A72B}" type="parTrans" cxnId="{30A0F96C-A17F-4D66-8986-9C697E8F6011}">
      <dgm:prSet/>
      <dgm:spPr/>
      <dgm:t>
        <a:bodyPr/>
        <a:lstStyle/>
        <a:p>
          <a:endParaRPr lang="ru-RU" sz="1400"/>
        </a:p>
      </dgm:t>
    </dgm:pt>
    <dgm:pt modelId="{907233FE-2CC2-410A-BD73-CAE75DF0C836}" type="sibTrans" cxnId="{30A0F96C-A17F-4D66-8986-9C697E8F6011}">
      <dgm:prSet/>
      <dgm:spPr/>
      <dgm:t>
        <a:bodyPr/>
        <a:lstStyle/>
        <a:p>
          <a:endParaRPr lang="ru-RU" sz="1400"/>
        </a:p>
      </dgm:t>
    </dgm:pt>
    <dgm:pt modelId="{1E53FF52-2F8B-4441-A746-A2E07BB1F015}" type="pres">
      <dgm:prSet presAssocID="{FDC2E9AD-E814-4ED6-9D42-82F11BB21206}" presName="rootnode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04DFC64A-426B-4C1C-AFDE-D3A3C13884F4}" type="pres">
      <dgm:prSet presAssocID="{819A7357-B1DA-427F-8FCD-A5AAE46B4085}" presName="composite" presStyleCnt="0"/>
      <dgm:spPr/>
    </dgm:pt>
    <dgm:pt modelId="{F5995353-C70C-4664-9DA5-D16EDA2A7D90}" type="pres">
      <dgm:prSet presAssocID="{819A7357-B1DA-427F-8FCD-A5AAE46B4085}" presName="LShape" presStyleLbl="alignNode1" presStyleIdx="0" presStyleCnt="7"/>
      <dgm:spPr/>
    </dgm:pt>
    <dgm:pt modelId="{11C2EA06-6E56-41C0-AF0E-C6A2E49D34EA}" type="pres">
      <dgm:prSet presAssocID="{819A7357-B1DA-427F-8FCD-A5AAE46B4085}" presName="ParentText" presStyleLbl="revTx" presStyleIdx="0" presStyleCnt="4" custScaleX="112640" custLinFactNeighborX="7853" custLinFactNeighborY="-2727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AFBA31D-E5BC-4E78-A33B-8546FDE27872}" type="pres">
      <dgm:prSet presAssocID="{819A7357-B1DA-427F-8FCD-A5AAE46B4085}" presName="Triangle" presStyleLbl="alignNode1" presStyleIdx="1" presStyleCnt="7"/>
      <dgm:spPr/>
    </dgm:pt>
    <dgm:pt modelId="{1B62602A-531C-4E99-B0B2-5FBC074D64D8}" type="pres">
      <dgm:prSet presAssocID="{70C73DC7-F696-4593-8D9A-44537DAAA782}" presName="sibTrans" presStyleCnt="0"/>
      <dgm:spPr/>
    </dgm:pt>
    <dgm:pt modelId="{388A0269-A79D-4E04-AC12-472305FEC92E}" type="pres">
      <dgm:prSet presAssocID="{70C73DC7-F696-4593-8D9A-44537DAAA782}" presName="space" presStyleCnt="0"/>
      <dgm:spPr/>
    </dgm:pt>
    <dgm:pt modelId="{C472E431-2E0D-40C1-8DAB-56EB1589A22A}" type="pres">
      <dgm:prSet presAssocID="{7311859E-F349-43BE-9935-F812480D5461}" presName="composite" presStyleCnt="0"/>
      <dgm:spPr/>
    </dgm:pt>
    <dgm:pt modelId="{97B79E4A-F6DD-4FD4-855A-C66BE6B04395}" type="pres">
      <dgm:prSet presAssocID="{7311859E-F349-43BE-9935-F812480D5461}" presName="LShape" presStyleLbl="alignNode1" presStyleIdx="2" presStyleCnt="7"/>
      <dgm:spPr/>
    </dgm:pt>
    <dgm:pt modelId="{332669B3-8991-4773-A3BC-086D3AAC2426}" type="pres">
      <dgm:prSet presAssocID="{7311859E-F349-43BE-9935-F812480D5461}" presName="ParentText" presStyleLbl="revTx" presStyleIdx="1" presStyleCnt="4" custScaleX="107836" custScaleY="107323" custLinFactNeighborX="9919" custLinFactNeighborY="66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8DEB67A-2227-41E0-BBD8-33EBC195408D}" type="pres">
      <dgm:prSet presAssocID="{7311859E-F349-43BE-9935-F812480D5461}" presName="Triangle" presStyleLbl="alignNode1" presStyleIdx="3" presStyleCnt="7"/>
      <dgm:spPr/>
    </dgm:pt>
    <dgm:pt modelId="{F8F0EA2D-CCCA-49A8-8D32-D96B28830322}" type="pres">
      <dgm:prSet presAssocID="{907233FE-2CC2-410A-BD73-CAE75DF0C836}" presName="sibTrans" presStyleCnt="0"/>
      <dgm:spPr/>
    </dgm:pt>
    <dgm:pt modelId="{D91A8189-C9CC-4417-B244-4D3AEA900EAE}" type="pres">
      <dgm:prSet presAssocID="{907233FE-2CC2-410A-BD73-CAE75DF0C836}" presName="space" presStyleCnt="0"/>
      <dgm:spPr/>
    </dgm:pt>
    <dgm:pt modelId="{84B90785-C844-49AE-89C8-21B3EE30ADA3}" type="pres">
      <dgm:prSet presAssocID="{06F0DAF1-685C-425F-8848-F5A43FDC7CE3}" presName="composite" presStyleCnt="0"/>
      <dgm:spPr/>
    </dgm:pt>
    <dgm:pt modelId="{E2863049-F902-443E-87EF-CB2A66A27B34}" type="pres">
      <dgm:prSet presAssocID="{06F0DAF1-685C-425F-8848-F5A43FDC7CE3}" presName="LShape" presStyleLbl="alignNode1" presStyleIdx="4" presStyleCnt="7"/>
      <dgm:spPr/>
    </dgm:pt>
    <dgm:pt modelId="{18004E42-FBD3-4848-B5C0-1EBD51CA5B18}" type="pres">
      <dgm:prSet presAssocID="{06F0DAF1-685C-425F-8848-F5A43FDC7CE3}" presName="ParentText" presStyleLbl="revTx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7803E41-96EA-4FDC-9DEE-20C05728A453}" type="pres">
      <dgm:prSet presAssocID="{06F0DAF1-685C-425F-8848-F5A43FDC7CE3}" presName="Triangle" presStyleLbl="alignNode1" presStyleIdx="5" presStyleCnt="7"/>
      <dgm:spPr/>
    </dgm:pt>
    <dgm:pt modelId="{F6CB237D-4E1E-4ABD-B38D-A6AA0CD11F72}" type="pres">
      <dgm:prSet presAssocID="{091E0F5D-4393-44D1-B5FE-3C8F6EA9DDA8}" presName="sibTrans" presStyleCnt="0"/>
      <dgm:spPr/>
    </dgm:pt>
    <dgm:pt modelId="{35CB6A4C-78D5-4BA0-BC0D-94C9A57EAE70}" type="pres">
      <dgm:prSet presAssocID="{091E0F5D-4393-44D1-B5FE-3C8F6EA9DDA8}" presName="space" presStyleCnt="0"/>
      <dgm:spPr/>
    </dgm:pt>
    <dgm:pt modelId="{1C787BFE-BB16-4D5B-9426-840CD43ECF56}" type="pres">
      <dgm:prSet presAssocID="{CA7AB483-9FE4-4759-9BDB-699DBFA7E4BA}" presName="composite" presStyleCnt="0"/>
      <dgm:spPr/>
    </dgm:pt>
    <dgm:pt modelId="{DB5E651C-9BF7-4CBA-A037-47281182D5E7}" type="pres">
      <dgm:prSet presAssocID="{CA7AB483-9FE4-4759-9BDB-699DBFA7E4BA}" presName="LShape" presStyleLbl="alignNode1" presStyleIdx="6" presStyleCnt="7"/>
      <dgm:spPr/>
    </dgm:pt>
    <dgm:pt modelId="{A6372A7E-4730-4F61-9455-D9800CA00D68}" type="pres">
      <dgm:prSet presAssocID="{CA7AB483-9FE4-4759-9BDB-699DBFA7E4BA}" presName="ParentText" presStyleLbl="revTx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83759932-9EF1-48B0-9673-C4B3E8B6B42A}" type="presOf" srcId="{CA7AB483-9FE4-4759-9BDB-699DBFA7E4BA}" destId="{A6372A7E-4730-4F61-9455-D9800CA00D68}" srcOrd="0" destOrd="0" presId="urn:microsoft.com/office/officeart/2009/3/layout/StepUpProcess"/>
    <dgm:cxn modelId="{E8052441-B6BB-43EF-BF43-530EE99FDBF3}" type="presOf" srcId="{819A7357-B1DA-427F-8FCD-A5AAE46B4085}" destId="{11C2EA06-6E56-41C0-AF0E-C6A2E49D34EA}" srcOrd="0" destOrd="0" presId="urn:microsoft.com/office/officeart/2009/3/layout/StepUpProcess"/>
    <dgm:cxn modelId="{30A0F96C-A17F-4D66-8986-9C697E8F6011}" srcId="{FDC2E9AD-E814-4ED6-9D42-82F11BB21206}" destId="{7311859E-F349-43BE-9935-F812480D5461}" srcOrd="1" destOrd="0" parTransId="{CCC6C1F2-6CB9-4900-A65E-224E32E7A72B}" sibTransId="{907233FE-2CC2-410A-BD73-CAE75DF0C836}"/>
    <dgm:cxn modelId="{BDED33D6-30D7-4324-8D62-B40FCDD12A18}" srcId="{FDC2E9AD-E814-4ED6-9D42-82F11BB21206}" destId="{CA7AB483-9FE4-4759-9BDB-699DBFA7E4BA}" srcOrd="3" destOrd="0" parTransId="{56EE996C-EB36-452E-A747-11407DCD0E6C}" sibTransId="{BA530750-ECCB-4675-87B5-FE751C9DCC51}"/>
    <dgm:cxn modelId="{7A5CCDB8-BAF8-49D8-BC40-862979940A88}" type="presOf" srcId="{FDC2E9AD-E814-4ED6-9D42-82F11BB21206}" destId="{1E53FF52-2F8B-4441-A746-A2E07BB1F015}" srcOrd="0" destOrd="0" presId="urn:microsoft.com/office/officeart/2009/3/layout/StepUpProcess"/>
    <dgm:cxn modelId="{EDD914D0-520D-47BE-8ABB-0232F302170E}" type="presOf" srcId="{06F0DAF1-685C-425F-8848-F5A43FDC7CE3}" destId="{18004E42-FBD3-4848-B5C0-1EBD51CA5B18}" srcOrd="0" destOrd="0" presId="urn:microsoft.com/office/officeart/2009/3/layout/StepUpProcess"/>
    <dgm:cxn modelId="{24BE6CA1-75D8-4055-A2E5-F154A4446F31}" type="presOf" srcId="{7311859E-F349-43BE-9935-F812480D5461}" destId="{332669B3-8991-4773-A3BC-086D3AAC2426}" srcOrd="0" destOrd="0" presId="urn:microsoft.com/office/officeart/2009/3/layout/StepUpProcess"/>
    <dgm:cxn modelId="{3A3BC83F-452A-4462-8818-8CAFCD2BDAF7}" srcId="{FDC2E9AD-E814-4ED6-9D42-82F11BB21206}" destId="{819A7357-B1DA-427F-8FCD-A5AAE46B4085}" srcOrd="0" destOrd="0" parTransId="{318693E2-53FA-4A76-8850-BEF834949C87}" sibTransId="{70C73DC7-F696-4593-8D9A-44537DAAA782}"/>
    <dgm:cxn modelId="{F68D0D73-C3C3-4CC9-A5A1-5FDFAD8F92D2}" srcId="{FDC2E9AD-E814-4ED6-9D42-82F11BB21206}" destId="{06F0DAF1-685C-425F-8848-F5A43FDC7CE3}" srcOrd="2" destOrd="0" parTransId="{EFD0E987-FED3-4F11-9119-F94FB7F827A4}" sibTransId="{091E0F5D-4393-44D1-B5FE-3C8F6EA9DDA8}"/>
    <dgm:cxn modelId="{0F731E43-F16E-481C-B304-5B6FA073554C}" type="presParOf" srcId="{1E53FF52-2F8B-4441-A746-A2E07BB1F015}" destId="{04DFC64A-426B-4C1C-AFDE-D3A3C13884F4}" srcOrd="0" destOrd="0" presId="urn:microsoft.com/office/officeart/2009/3/layout/StepUpProcess"/>
    <dgm:cxn modelId="{5F9926F4-51E1-40B3-B477-AC74267C6DF7}" type="presParOf" srcId="{04DFC64A-426B-4C1C-AFDE-D3A3C13884F4}" destId="{F5995353-C70C-4664-9DA5-D16EDA2A7D90}" srcOrd="0" destOrd="0" presId="urn:microsoft.com/office/officeart/2009/3/layout/StepUpProcess"/>
    <dgm:cxn modelId="{5B8F073D-25CE-45FC-AB14-3AD23CF6427D}" type="presParOf" srcId="{04DFC64A-426B-4C1C-AFDE-D3A3C13884F4}" destId="{11C2EA06-6E56-41C0-AF0E-C6A2E49D34EA}" srcOrd="1" destOrd="0" presId="urn:microsoft.com/office/officeart/2009/3/layout/StepUpProcess"/>
    <dgm:cxn modelId="{2F2B7E98-E2E7-4651-B3E1-A93B7BE2B8DD}" type="presParOf" srcId="{04DFC64A-426B-4C1C-AFDE-D3A3C13884F4}" destId="{7AFBA31D-E5BC-4E78-A33B-8546FDE27872}" srcOrd="2" destOrd="0" presId="urn:microsoft.com/office/officeart/2009/3/layout/StepUpProcess"/>
    <dgm:cxn modelId="{2ADDA0E6-06FA-4CE9-89CE-535111688659}" type="presParOf" srcId="{1E53FF52-2F8B-4441-A746-A2E07BB1F015}" destId="{1B62602A-531C-4E99-B0B2-5FBC074D64D8}" srcOrd="1" destOrd="0" presId="urn:microsoft.com/office/officeart/2009/3/layout/StepUpProcess"/>
    <dgm:cxn modelId="{0903EFBC-7395-4B1C-B8E4-20EAF4E1625A}" type="presParOf" srcId="{1B62602A-531C-4E99-B0B2-5FBC074D64D8}" destId="{388A0269-A79D-4E04-AC12-472305FEC92E}" srcOrd="0" destOrd="0" presId="urn:microsoft.com/office/officeart/2009/3/layout/StepUpProcess"/>
    <dgm:cxn modelId="{8C067919-2465-4EC5-AED2-92AF8DD28DAF}" type="presParOf" srcId="{1E53FF52-2F8B-4441-A746-A2E07BB1F015}" destId="{C472E431-2E0D-40C1-8DAB-56EB1589A22A}" srcOrd="2" destOrd="0" presId="urn:microsoft.com/office/officeart/2009/3/layout/StepUpProcess"/>
    <dgm:cxn modelId="{727D89FC-EF25-4F12-A30C-E3C9E86A238A}" type="presParOf" srcId="{C472E431-2E0D-40C1-8DAB-56EB1589A22A}" destId="{97B79E4A-F6DD-4FD4-855A-C66BE6B04395}" srcOrd="0" destOrd="0" presId="urn:microsoft.com/office/officeart/2009/3/layout/StepUpProcess"/>
    <dgm:cxn modelId="{FA402EA9-ADB1-4AA7-AC1E-DBF8A5E80097}" type="presParOf" srcId="{C472E431-2E0D-40C1-8DAB-56EB1589A22A}" destId="{332669B3-8991-4773-A3BC-086D3AAC2426}" srcOrd="1" destOrd="0" presId="urn:microsoft.com/office/officeart/2009/3/layout/StepUpProcess"/>
    <dgm:cxn modelId="{39D94112-0A11-4CA8-B8DE-ACB359220719}" type="presParOf" srcId="{C472E431-2E0D-40C1-8DAB-56EB1589A22A}" destId="{F8DEB67A-2227-41E0-BBD8-33EBC195408D}" srcOrd="2" destOrd="0" presId="urn:microsoft.com/office/officeart/2009/3/layout/StepUpProcess"/>
    <dgm:cxn modelId="{43DD0447-B832-4E2B-B320-8F6054710F85}" type="presParOf" srcId="{1E53FF52-2F8B-4441-A746-A2E07BB1F015}" destId="{F8F0EA2D-CCCA-49A8-8D32-D96B28830322}" srcOrd="3" destOrd="0" presId="urn:microsoft.com/office/officeart/2009/3/layout/StepUpProcess"/>
    <dgm:cxn modelId="{2847F27B-740E-476E-8C56-7C84300D39FC}" type="presParOf" srcId="{F8F0EA2D-CCCA-49A8-8D32-D96B28830322}" destId="{D91A8189-C9CC-4417-B244-4D3AEA900EAE}" srcOrd="0" destOrd="0" presId="urn:microsoft.com/office/officeart/2009/3/layout/StepUpProcess"/>
    <dgm:cxn modelId="{D15A4ABC-6458-46AE-8C41-F45A912CA2A2}" type="presParOf" srcId="{1E53FF52-2F8B-4441-A746-A2E07BB1F015}" destId="{84B90785-C844-49AE-89C8-21B3EE30ADA3}" srcOrd="4" destOrd="0" presId="urn:microsoft.com/office/officeart/2009/3/layout/StepUpProcess"/>
    <dgm:cxn modelId="{1B8ACCEC-9BF2-4BAD-8F95-0187D1F6B8C8}" type="presParOf" srcId="{84B90785-C844-49AE-89C8-21B3EE30ADA3}" destId="{E2863049-F902-443E-87EF-CB2A66A27B34}" srcOrd="0" destOrd="0" presId="urn:microsoft.com/office/officeart/2009/3/layout/StepUpProcess"/>
    <dgm:cxn modelId="{BE0CA711-813C-4CAA-BD60-560086A7EFAB}" type="presParOf" srcId="{84B90785-C844-49AE-89C8-21B3EE30ADA3}" destId="{18004E42-FBD3-4848-B5C0-1EBD51CA5B18}" srcOrd="1" destOrd="0" presId="urn:microsoft.com/office/officeart/2009/3/layout/StepUpProcess"/>
    <dgm:cxn modelId="{2915E755-C80D-4BAB-A68C-13F87D04E57F}" type="presParOf" srcId="{84B90785-C844-49AE-89C8-21B3EE30ADA3}" destId="{27803E41-96EA-4FDC-9DEE-20C05728A453}" srcOrd="2" destOrd="0" presId="urn:microsoft.com/office/officeart/2009/3/layout/StepUpProcess"/>
    <dgm:cxn modelId="{A019FF45-4088-4672-8569-5BF949A747BA}" type="presParOf" srcId="{1E53FF52-2F8B-4441-A746-A2E07BB1F015}" destId="{F6CB237D-4E1E-4ABD-B38D-A6AA0CD11F72}" srcOrd="5" destOrd="0" presId="urn:microsoft.com/office/officeart/2009/3/layout/StepUpProcess"/>
    <dgm:cxn modelId="{FF4D51BB-9354-4AA4-8875-E632AA943182}" type="presParOf" srcId="{F6CB237D-4E1E-4ABD-B38D-A6AA0CD11F72}" destId="{35CB6A4C-78D5-4BA0-BC0D-94C9A57EAE70}" srcOrd="0" destOrd="0" presId="urn:microsoft.com/office/officeart/2009/3/layout/StepUpProcess"/>
    <dgm:cxn modelId="{68B10DD9-35AE-4040-84C6-E5F2C5513179}" type="presParOf" srcId="{1E53FF52-2F8B-4441-A746-A2E07BB1F015}" destId="{1C787BFE-BB16-4D5B-9426-840CD43ECF56}" srcOrd="6" destOrd="0" presId="urn:microsoft.com/office/officeart/2009/3/layout/StepUpProcess"/>
    <dgm:cxn modelId="{F0DAD680-5CB1-4BBF-A7E2-E15E51B56B8E}" type="presParOf" srcId="{1C787BFE-BB16-4D5B-9426-840CD43ECF56}" destId="{DB5E651C-9BF7-4CBA-A037-47281182D5E7}" srcOrd="0" destOrd="0" presId="urn:microsoft.com/office/officeart/2009/3/layout/StepUpProcess"/>
    <dgm:cxn modelId="{21664A8B-1AE7-47FD-A5C9-D9A2E46535EF}" type="presParOf" srcId="{1C787BFE-BB16-4D5B-9426-840CD43ECF56}" destId="{A6372A7E-4730-4F61-9455-D9800CA00D68}" srcOrd="1" destOrd="0" presId="urn:microsoft.com/office/officeart/2009/3/layout/StepUpProcess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FDC2E9AD-E814-4ED6-9D42-82F11BB21206}" type="doc">
      <dgm:prSet loTypeId="urn:microsoft.com/office/officeart/2009/3/layout/StepUpProcess" loCatId="process" qsTypeId="urn:microsoft.com/office/officeart/2005/8/quickstyle/simple3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819A7357-B1DA-427F-8FCD-A5AAE46B4085}">
      <dgm:prSet phldrT="[Текст]" custT="1"/>
      <dgm:spPr/>
      <dgm:t>
        <a:bodyPr/>
        <a:lstStyle/>
        <a:p>
          <a:r>
            <a:rPr lang="ru-RU" sz="2000" dirty="0" smtClean="0"/>
            <a:t>«Начальный  уровень» – выпускник программ бакалавриата </a:t>
          </a:r>
        </a:p>
      </dgm:t>
    </dgm:pt>
    <dgm:pt modelId="{318693E2-53FA-4A76-8850-BEF834949C87}" type="parTrans" cxnId="{3A3BC83F-452A-4462-8818-8CAFCD2BDAF7}">
      <dgm:prSet/>
      <dgm:spPr/>
      <dgm:t>
        <a:bodyPr/>
        <a:lstStyle/>
        <a:p>
          <a:endParaRPr lang="ru-RU" sz="2000"/>
        </a:p>
      </dgm:t>
    </dgm:pt>
    <dgm:pt modelId="{70C73DC7-F696-4593-8D9A-44537DAAA782}" type="sibTrans" cxnId="{3A3BC83F-452A-4462-8818-8CAFCD2BDAF7}">
      <dgm:prSet/>
      <dgm:spPr/>
      <dgm:t>
        <a:bodyPr/>
        <a:lstStyle/>
        <a:p>
          <a:endParaRPr lang="ru-RU" sz="2000"/>
        </a:p>
      </dgm:t>
    </dgm:pt>
    <dgm:pt modelId="{06F0DAF1-685C-425F-8848-F5A43FDC7CE3}">
      <dgm:prSet phldrT="[Текст]" custT="1"/>
      <dgm:spPr/>
      <dgm:t>
        <a:bodyPr/>
        <a:lstStyle/>
        <a:p>
          <a:r>
            <a:rPr lang="ru-RU" sz="2000" dirty="0" smtClean="0"/>
            <a:t>«Эксперт» – специалист, овладевший широким кругом социальных компетенций </a:t>
          </a:r>
          <a:endParaRPr lang="ru-RU" sz="2000" dirty="0"/>
        </a:p>
      </dgm:t>
    </dgm:pt>
    <dgm:pt modelId="{EFD0E987-FED3-4F11-9119-F94FB7F827A4}" type="parTrans" cxnId="{F68D0D73-C3C3-4CC9-A5A1-5FDFAD8F92D2}">
      <dgm:prSet/>
      <dgm:spPr/>
      <dgm:t>
        <a:bodyPr/>
        <a:lstStyle/>
        <a:p>
          <a:endParaRPr lang="ru-RU" sz="2000"/>
        </a:p>
      </dgm:t>
    </dgm:pt>
    <dgm:pt modelId="{091E0F5D-4393-44D1-B5FE-3C8F6EA9DDA8}" type="sibTrans" cxnId="{F68D0D73-C3C3-4CC9-A5A1-5FDFAD8F92D2}">
      <dgm:prSet/>
      <dgm:spPr/>
      <dgm:t>
        <a:bodyPr/>
        <a:lstStyle/>
        <a:p>
          <a:endParaRPr lang="ru-RU" sz="2000"/>
        </a:p>
      </dgm:t>
    </dgm:pt>
    <dgm:pt modelId="{CA7AB483-9FE4-4759-9BDB-699DBFA7E4BA}">
      <dgm:prSet phldrT="[Текст]" custT="1"/>
      <dgm:spPr/>
      <dgm:t>
        <a:bodyPr/>
        <a:lstStyle/>
        <a:p>
          <a:r>
            <a:rPr lang="ru-RU" sz="2000" dirty="0" smtClean="0"/>
            <a:t>«Супервизор» – специалист, овладевший управленческими и исследовательскими компетенциями в области образования. </a:t>
          </a:r>
          <a:endParaRPr lang="ru-RU" sz="2000" dirty="0"/>
        </a:p>
      </dgm:t>
    </dgm:pt>
    <dgm:pt modelId="{56EE996C-EB36-452E-A747-11407DCD0E6C}" type="parTrans" cxnId="{BDED33D6-30D7-4324-8D62-B40FCDD12A18}">
      <dgm:prSet/>
      <dgm:spPr/>
      <dgm:t>
        <a:bodyPr/>
        <a:lstStyle/>
        <a:p>
          <a:endParaRPr lang="ru-RU" sz="2000"/>
        </a:p>
      </dgm:t>
    </dgm:pt>
    <dgm:pt modelId="{BA530750-ECCB-4675-87B5-FE751C9DCC51}" type="sibTrans" cxnId="{BDED33D6-30D7-4324-8D62-B40FCDD12A18}">
      <dgm:prSet/>
      <dgm:spPr/>
      <dgm:t>
        <a:bodyPr/>
        <a:lstStyle/>
        <a:p>
          <a:endParaRPr lang="ru-RU" sz="2000"/>
        </a:p>
      </dgm:t>
    </dgm:pt>
    <dgm:pt modelId="{7311859E-F349-43BE-9935-F812480D5461}">
      <dgm:prSet custT="1"/>
      <dgm:spPr/>
      <dgm:t>
        <a:bodyPr/>
        <a:lstStyle/>
        <a:p>
          <a:r>
            <a:rPr lang="ru-RU" sz="2000" dirty="0" smtClean="0"/>
            <a:t>«Опытный педагог» – выпускник программ магистратуры или педагог с опытом работы 3-5 лет</a:t>
          </a:r>
        </a:p>
      </dgm:t>
    </dgm:pt>
    <dgm:pt modelId="{CCC6C1F2-6CB9-4900-A65E-224E32E7A72B}" type="parTrans" cxnId="{30A0F96C-A17F-4D66-8986-9C697E8F6011}">
      <dgm:prSet/>
      <dgm:spPr/>
      <dgm:t>
        <a:bodyPr/>
        <a:lstStyle/>
        <a:p>
          <a:endParaRPr lang="ru-RU" sz="2000"/>
        </a:p>
      </dgm:t>
    </dgm:pt>
    <dgm:pt modelId="{907233FE-2CC2-410A-BD73-CAE75DF0C836}" type="sibTrans" cxnId="{30A0F96C-A17F-4D66-8986-9C697E8F6011}">
      <dgm:prSet/>
      <dgm:spPr/>
      <dgm:t>
        <a:bodyPr/>
        <a:lstStyle/>
        <a:p>
          <a:endParaRPr lang="ru-RU" sz="2000"/>
        </a:p>
      </dgm:t>
    </dgm:pt>
    <dgm:pt modelId="{1E53FF52-2F8B-4441-A746-A2E07BB1F015}" type="pres">
      <dgm:prSet presAssocID="{FDC2E9AD-E814-4ED6-9D42-82F11BB21206}" presName="rootnode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04DFC64A-426B-4C1C-AFDE-D3A3C13884F4}" type="pres">
      <dgm:prSet presAssocID="{819A7357-B1DA-427F-8FCD-A5AAE46B4085}" presName="composite" presStyleCnt="0"/>
      <dgm:spPr/>
    </dgm:pt>
    <dgm:pt modelId="{F5995353-C70C-4664-9DA5-D16EDA2A7D90}" type="pres">
      <dgm:prSet presAssocID="{819A7357-B1DA-427F-8FCD-A5AAE46B4085}" presName="LShape" presStyleLbl="alignNode1" presStyleIdx="0" presStyleCnt="7"/>
      <dgm:spPr/>
    </dgm:pt>
    <dgm:pt modelId="{11C2EA06-6E56-41C0-AF0E-C6A2E49D34EA}" type="pres">
      <dgm:prSet presAssocID="{819A7357-B1DA-427F-8FCD-A5AAE46B4085}" presName="ParentText" presStyleLbl="revTx" presStyleIdx="0" presStyleCnt="4" custScaleX="112640" custLinFactNeighborX="7853" custLinFactNeighborY="-2727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AFBA31D-E5BC-4E78-A33B-8546FDE27872}" type="pres">
      <dgm:prSet presAssocID="{819A7357-B1DA-427F-8FCD-A5AAE46B4085}" presName="Triangle" presStyleLbl="alignNode1" presStyleIdx="1" presStyleCnt="7"/>
      <dgm:spPr/>
    </dgm:pt>
    <dgm:pt modelId="{1B62602A-531C-4E99-B0B2-5FBC074D64D8}" type="pres">
      <dgm:prSet presAssocID="{70C73DC7-F696-4593-8D9A-44537DAAA782}" presName="sibTrans" presStyleCnt="0"/>
      <dgm:spPr/>
    </dgm:pt>
    <dgm:pt modelId="{388A0269-A79D-4E04-AC12-472305FEC92E}" type="pres">
      <dgm:prSet presAssocID="{70C73DC7-F696-4593-8D9A-44537DAAA782}" presName="space" presStyleCnt="0"/>
      <dgm:spPr/>
    </dgm:pt>
    <dgm:pt modelId="{C472E431-2E0D-40C1-8DAB-56EB1589A22A}" type="pres">
      <dgm:prSet presAssocID="{7311859E-F349-43BE-9935-F812480D5461}" presName="composite" presStyleCnt="0"/>
      <dgm:spPr/>
    </dgm:pt>
    <dgm:pt modelId="{97B79E4A-F6DD-4FD4-855A-C66BE6B04395}" type="pres">
      <dgm:prSet presAssocID="{7311859E-F349-43BE-9935-F812480D5461}" presName="LShape" presStyleLbl="alignNode1" presStyleIdx="2" presStyleCnt="7"/>
      <dgm:spPr/>
    </dgm:pt>
    <dgm:pt modelId="{332669B3-8991-4773-A3BC-086D3AAC2426}" type="pres">
      <dgm:prSet presAssocID="{7311859E-F349-43BE-9935-F812480D5461}" presName="ParentText" presStyleLbl="revTx" presStyleIdx="1" presStyleCnt="4" custScaleX="107836" custScaleY="107323" custLinFactNeighborX="9919" custLinFactNeighborY="66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8DEB67A-2227-41E0-BBD8-33EBC195408D}" type="pres">
      <dgm:prSet presAssocID="{7311859E-F349-43BE-9935-F812480D5461}" presName="Triangle" presStyleLbl="alignNode1" presStyleIdx="3" presStyleCnt="7"/>
      <dgm:spPr/>
    </dgm:pt>
    <dgm:pt modelId="{F8F0EA2D-CCCA-49A8-8D32-D96B28830322}" type="pres">
      <dgm:prSet presAssocID="{907233FE-2CC2-410A-BD73-CAE75DF0C836}" presName="sibTrans" presStyleCnt="0"/>
      <dgm:spPr/>
    </dgm:pt>
    <dgm:pt modelId="{D91A8189-C9CC-4417-B244-4D3AEA900EAE}" type="pres">
      <dgm:prSet presAssocID="{907233FE-2CC2-410A-BD73-CAE75DF0C836}" presName="space" presStyleCnt="0"/>
      <dgm:spPr/>
    </dgm:pt>
    <dgm:pt modelId="{84B90785-C844-49AE-89C8-21B3EE30ADA3}" type="pres">
      <dgm:prSet presAssocID="{06F0DAF1-685C-425F-8848-F5A43FDC7CE3}" presName="composite" presStyleCnt="0"/>
      <dgm:spPr/>
    </dgm:pt>
    <dgm:pt modelId="{E2863049-F902-443E-87EF-CB2A66A27B34}" type="pres">
      <dgm:prSet presAssocID="{06F0DAF1-685C-425F-8848-F5A43FDC7CE3}" presName="LShape" presStyleLbl="alignNode1" presStyleIdx="4" presStyleCnt="7"/>
      <dgm:spPr/>
    </dgm:pt>
    <dgm:pt modelId="{18004E42-FBD3-4848-B5C0-1EBD51CA5B18}" type="pres">
      <dgm:prSet presAssocID="{06F0DAF1-685C-425F-8848-F5A43FDC7CE3}" presName="ParentText" presStyleLbl="revTx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27803E41-96EA-4FDC-9DEE-20C05728A453}" type="pres">
      <dgm:prSet presAssocID="{06F0DAF1-685C-425F-8848-F5A43FDC7CE3}" presName="Triangle" presStyleLbl="alignNode1" presStyleIdx="5" presStyleCnt="7"/>
      <dgm:spPr/>
    </dgm:pt>
    <dgm:pt modelId="{F6CB237D-4E1E-4ABD-B38D-A6AA0CD11F72}" type="pres">
      <dgm:prSet presAssocID="{091E0F5D-4393-44D1-B5FE-3C8F6EA9DDA8}" presName="sibTrans" presStyleCnt="0"/>
      <dgm:spPr/>
    </dgm:pt>
    <dgm:pt modelId="{35CB6A4C-78D5-4BA0-BC0D-94C9A57EAE70}" type="pres">
      <dgm:prSet presAssocID="{091E0F5D-4393-44D1-B5FE-3C8F6EA9DDA8}" presName="space" presStyleCnt="0"/>
      <dgm:spPr/>
    </dgm:pt>
    <dgm:pt modelId="{1C787BFE-BB16-4D5B-9426-840CD43ECF56}" type="pres">
      <dgm:prSet presAssocID="{CA7AB483-9FE4-4759-9BDB-699DBFA7E4BA}" presName="composite" presStyleCnt="0"/>
      <dgm:spPr/>
    </dgm:pt>
    <dgm:pt modelId="{DB5E651C-9BF7-4CBA-A037-47281182D5E7}" type="pres">
      <dgm:prSet presAssocID="{CA7AB483-9FE4-4759-9BDB-699DBFA7E4BA}" presName="LShape" presStyleLbl="alignNode1" presStyleIdx="6" presStyleCnt="7"/>
      <dgm:spPr/>
    </dgm:pt>
    <dgm:pt modelId="{A6372A7E-4730-4F61-9455-D9800CA00D68}" type="pres">
      <dgm:prSet presAssocID="{CA7AB483-9FE4-4759-9BDB-699DBFA7E4BA}" presName="ParentText" presStyleLbl="revTx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30A0F96C-A17F-4D66-8986-9C697E8F6011}" srcId="{FDC2E9AD-E814-4ED6-9D42-82F11BB21206}" destId="{7311859E-F349-43BE-9935-F812480D5461}" srcOrd="1" destOrd="0" parTransId="{CCC6C1F2-6CB9-4900-A65E-224E32E7A72B}" sibTransId="{907233FE-2CC2-410A-BD73-CAE75DF0C836}"/>
    <dgm:cxn modelId="{BDED33D6-30D7-4324-8D62-B40FCDD12A18}" srcId="{FDC2E9AD-E814-4ED6-9D42-82F11BB21206}" destId="{CA7AB483-9FE4-4759-9BDB-699DBFA7E4BA}" srcOrd="3" destOrd="0" parTransId="{56EE996C-EB36-452E-A747-11407DCD0E6C}" sibTransId="{BA530750-ECCB-4675-87B5-FE751C9DCC51}"/>
    <dgm:cxn modelId="{C186CA31-EAEC-4792-8992-2369292B71DA}" type="presOf" srcId="{FDC2E9AD-E814-4ED6-9D42-82F11BB21206}" destId="{1E53FF52-2F8B-4441-A746-A2E07BB1F015}" srcOrd="0" destOrd="0" presId="urn:microsoft.com/office/officeart/2009/3/layout/StepUpProcess"/>
    <dgm:cxn modelId="{BCAD6762-AA19-41CF-881A-1436DC6AD011}" type="presOf" srcId="{CA7AB483-9FE4-4759-9BDB-699DBFA7E4BA}" destId="{A6372A7E-4730-4F61-9455-D9800CA00D68}" srcOrd="0" destOrd="0" presId="urn:microsoft.com/office/officeart/2009/3/layout/StepUpProcess"/>
    <dgm:cxn modelId="{3A3BC83F-452A-4462-8818-8CAFCD2BDAF7}" srcId="{FDC2E9AD-E814-4ED6-9D42-82F11BB21206}" destId="{819A7357-B1DA-427F-8FCD-A5AAE46B4085}" srcOrd="0" destOrd="0" parTransId="{318693E2-53FA-4A76-8850-BEF834949C87}" sibTransId="{70C73DC7-F696-4593-8D9A-44537DAAA782}"/>
    <dgm:cxn modelId="{71083D8A-261E-479A-83E4-319950D527F5}" type="presOf" srcId="{819A7357-B1DA-427F-8FCD-A5AAE46B4085}" destId="{11C2EA06-6E56-41C0-AF0E-C6A2E49D34EA}" srcOrd="0" destOrd="0" presId="urn:microsoft.com/office/officeart/2009/3/layout/StepUpProcess"/>
    <dgm:cxn modelId="{F68D0D73-C3C3-4CC9-A5A1-5FDFAD8F92D2}" srcId="{FDC2E9AD-E814-4ED6-9D42-82F11BB21206}" destId="{06F0DAF1-685C-425F-8848-F5A43FDC7CE3}" srcOrd="2" destOrd="0" parTransId="{EFD0E987-FED3-4F11-9119-F94FB7F827A4}" sibTransId="{091E0F5D-4393-44D1-B5FE-3C8F6EA9DDA8}"/>
    <dgm:cxn modelId="{982C5ADA-4F06-4693-BC77-2E967587B171}" type="presOf" srcId="{06F0DAF1-685C-425F-8848-F5A43FDC7CE3}" destId="{18004E42-FBD3-4848-B5C0-1EBD51CA5B18}" srcOrd="0" destOrd="0" presId="urn:microsoft.com/office/officeart/2009/3/layout/StepUpProcess"/>
    <dgm:cxn modelId="{3DB51A61-F119-4650-9F24-A59D7B5E3B2E}" type="presOf" srcId="{7311859E-F349-43BE-9935-F812480D5461}" destId="{332669B3-8991-4773-A3BC-086D3AAC2426}" srcOrd="0" destOrd="0" presId="urn:microsoft.com/office/officeart/2009/3/layout/StepUpProcess"/>
    <dgm:cxn modelId="{62A24978-44F8-4810-9504-825EFF8217E1}" type="presParOf" srcId="{1E53FF52-2F8B-4441-A746-A2E07BB1F015}" destId="{04DFC64A-426B-4C1C-AFDE-D3A3C13884F4}" srcOrd="0" destOrd="0" presId="urn:microsoft.com/office/officeart/2009/3/layout/StepUpProcess"/>
    <dgm:cxn modelId="{A7CCC363-9242-4803-A30C-1EECD8DC075B}" type="presParOf" srcId="{04DFC64A-426B-4C1C-AFDE-D3A3C13884F4}" destId="{F5995353-C70C-4664-9DA5-D16EDA2A7D90}" srcOrd="0" destOrd="0" presId="urn:microsoft.com/office/officeart/2009/3/layout/StepUpProcess"/>
    <dgm:cxn modelId="{D1C28B06-2D5E-452F-BD66-9640E4D75189}" type="presParOf" srcId="{04DFC64A-426B-4C1C-AFDE-D3A3C13884F4}" destId="{11C2EA06-6E56-41C0-AF0E-C6A2E49D34EA}" srcOrd="1" destOrd="0" presId="urn:microsoft.com/office/officeart/2009/3/layout/StepUpProcess"/>
    <dgm:cxn modelId="{D38B0865-0369-4270-B263-25C33C1A1D11}" type="presParOf" srcId="{04DFC64A-426B-4C1C-AFDE-D3A3C13884F4}" destId="{7AFBA31D-E5BC-4E78-A33B-8546FDE27872}" srcOrd="2" destOrd="0" presId="urn:microsoft.com/office/officeart/2009/3/layout/StepUpProcess"/>
    <dgm:cxn modelId="{F956362F-5BF1-40D1-AF52-0623614A14CE}" type="presParOf" srcId="{1E53FF52-2F8B-4441-A746-A2E07BB1F015}" destId="{1B62602A-531C-4E99-B0B2-5FBC074D64D8}" srcOrd="1" destOrd="0" presId="urn:microsoft.com/office/officeart/2009/3/layout/StepUpProcess"/>
    <dgm:cxn modelId="{9A0EC9FC-DD86-41DF-87BD-4C333F888B71}" type="presParOf" srcId="{1B62602A-531C-4E99-B0B2-5FBC074D64D8}" destId="{388A0269-A79D-4E04-AC12-472305FEC92E}" srcOrd="0" destOrd="0" presId="urn:microsoft.com/office/officeart/2009/3/layout/StepUpProcess"/>
    <dgm:cxn modelId="{9CC0C254-D4DE-474C-99B8-49D5514AF2CF}" type="presParOf" srcId="{1E53FF52-2F8B-4441-A746-A2E07BB1F015}" destId="{C472E431-2E0D-40C1-8DAB-56EB1589A22A}" srcOrd="2" destOrd="0" presId="urn:microsoft.com/office/officeart/2009/3/layout/StepUpProcess"/>
    <dgm:cxn modelId="{14C2098A-7303-491D-961E-582223EB29C8}" type="presParOf" srcId="{C472E431-2E0D-40C1-8DAB-56EB1589A22A}" destId="{97B79E4A-F6DD-4FD4-855A-C66BE6B04395}" srcOrd="0" destOrd="0" presId="urn:microsoft.com/office/officeart/2009/3/layout/StepUpProcess"/>
    <dgm:cxn modelId="{4D4F0B35-E078-4643-AFA1-897F4A2DAFEC}" type="presParOf" srcId="{C472E431-2E0D-40C1-8DAB-56EB1589A22A}" destId="{332669B3-8991-4773-A3BC-086D3AAC2426}" srcOrd="1" destOrd="0" presId="urn:microsoft.com/office/officeart/2009/3/layout/StepUpProcess"/>
    <dgm:cxn modelId="{FE6F3226-3550-49F0-9589-D448A05DDE4B}" type="presParOf" srcId="{C472E431-2E0D-40C1-8DAB-56EB1589A22A}" destId="{F8DEB67A-2227-41E0-BBD8-33EBC195408D}" srcOrd="2" destOrd="0" presId="urn:microsoft.com/office/officeart/2009/3/layout/StepUpProcess"/>
    <dgm:cxn modelId="{39702073-90CD-4F6E-A0BF-CA6C6479C7E4}" type="presParOf" srcId="{1E53FF52-2F8B-4441-A746-A2E07BB1F015}" destId="{F8F0EA2D-CCCA-49A8-8D32-D96B28830322}" srcOrd="3" destOrd="0" presId="urn:microsoft.com/office/officeart/2009/3/layout/StepUpProcess"/>
    <dgm:cxn modelId="{878A4F83-3A97-4969-BEE2-C0FCAFCBE9DC}" type="presParOf" srcId="{F8F0EA2D-CCCA-49A8-8D32-D96B28830322}" destId="{D91A8189-C9CC-4417-B244-4D3AEA900EAE}" srcOrd="0" destOrd="0" presId="urn:microsoft.com/office/officeart/2009/3/layout/StepUpProcess"/>
    <dgm:cxn modelId="{9071C837-7AC8-4B70-B4A8-670668A954EC}" type="presParOf" srcId="{1E53FF52-2F8B-4441-A746-A2E07BB1F015}" destId="{84B90785-C844-49AE-89C8-21B3EE30ADA3}" srcOrd="4" destOrd="0" presId="urn:microsoft.com/office/officeart/2009/3/layout/StepUpProcess"/>
    <dgm:cxn modelId="{051709E3-D48E-46EE-A651-AB917663C34B}" type="presParOf" srcId="{84B90785-C844-49AE-89C8-21B3EE30ADA3}" destId="{E2863049-F902-443E-87EF-CB2A66A27B34}" srcOrd="0" destOrd="0" presId="urn:microsoft.com/office/officeart/2009/3/layout/StepUpProcess"/>
    <dgm:cxn modelId="{E0F397E6-928B-4F0F-B674-7A541E5F86AC}" type="presParOf" srcId="{84B90785-C844-49AE-89C8-21B3EE30ADA3}" destId="{18004E42-FBD3-4848-B5C0-1EBD51CA5B18}" srcOrd="1" destOrd="0" presId="urn:microsoft.com/office/officeart/2009/3/layout/StepUpProcess"/>
    <dgm:cxn modelId="{B3B1D026-4077-419D-B9A1-B0FA024C1E16}" type="presParOf" srcId="{84B90785-C844-49AE-89C8-21B3EE30ADA3}" destId="{27803E41-96EA-4FDC-9DEE-20C05728A453}" srcOrd="2" destOrd="0" presId="urn:microsoft.com/office/officeart/2009/3/layout/StepUpProcess"/>
    <dgm:cxn modelId="{D9CBF109-5324-4E2A-A24C-BE8860819B31}" type="presParOf" srcId="{1E53FF52-2F8B-4441-A746-A2E07BB1F015}" destId="{F6CB237D-4E1E-4ABD-B38D-A6AA0CD11F72}" srcOrd="5" destOrd="0" presId="urn:microsoft.com/office/officeart/2009/3/layout/StepUpProcess"/>
    <dgm:cxn modelId="{169E66B7-DEA2-470C-B638-12AFF9704ACD}" type="presParOf" srcId="{F6CB237D-4E1E-4ABD-B38D-A6AA0CD11F72}" destId="{35CB6A4C-78D5-4BA0-BC0D-94C9A57EAE70}" srcOrd="0" destOrd="0" presId="urn:microsoft.com/office/officeart/2009/3/layout/StepUpProcess"/>
    <dgm:cxn modelId="{7107C11F-B58E-430C-89D0-13BA41F749C9}" type="presParOf" srcId="{1E53FF52-2F8B-4441-A746-A2E07BB1F015}" destId="{1C787BFE-BB16-4D5B-9426-840CD43ECF56}" srcOrd="6" destOrd="0" presId="urn:microsoft.com/office/officeart/2009/3/layout/StepUpProcess"/>
    <dgm:cxn modelId="{DB2691E8-5C6D-4B23-B8F1-BFAD99E7B12B}" type="presParOf" srcId="{1C787BFE-BB16-4D5B-9426-840CD43ECF56}" destId="{DB5E651C-9BF7-4CBA-A037-47281182D5E7}" srcOrd="0" destOrd="0" presId="urn:microsoft.com/office/officeart/2009/3/layout/StepUpProcess"/>
    <dgm:cxn modelId="{773C5A7C-7B9B-4565-95B6-499A81539C91}" type="presParOf" srcId="{1C787BFE-BB16-4D5B-9426-840CD43ECF56}" destId="{A6372A7E-4730-4F61-9455-D9800CA00D68}" srcOrd="1" destOrd="0" presId="urn:microsoft.com/office/officeart/2009/3/layout/StepUpProcess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5C17E716-8881-491D-BCA7-DC9AA9ED3200}">
      <dsp:nvSpPr>
        <dsp:cNvPr id="0" name=""/>
        <dsp:cNvSpPr/>
      </dsp:nvSpPr>
      <dsp:spPr>
        <a:xfrm>
          <a:off x="0" y="627556"/>
          <a:ext cx="7992888" cy="982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469248F-49EB-4E54-8783-F3F58FED7771}">
      <dsp:nvSpPr>
        <dsp:cNvPr id="0" name=""/>
        <dsp:cNvSpPr/>
      </dsp:nvSpPr>
      <dsp:spPr>
        <a:xfrm>
          <a:off x="399644" y="51916"/>
          <a:ext cx="5595021" cy="1151280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11478" tIns="0" rIns="211478" bIns="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/>
            <a:t>1. Основания для внесения изменений в состав трудовых функций профессионального стандарта </a:t>
          </a:r>
          <a:r>
            <a:rPr lang="en-US" sz="1600" kern="1200" dirty="0" smtClean="0"/>
            <a:t>(</a:t>
          </a:r>
          <a:r>
            <a:rPr lang="ru-RU" sz="1600" kern="1200" dirty="0" smtClean="0"/>
            <a:t>результаты деятельности стажировочных площадок по дифференциации уровней профстандарта) </a:t>
          </a:r>
          <a:endParaRPr lang="ru-RU" sz="1600" kern="1200" dirty="0"/>
        </a:p>
      </dsp:txBody>
      <dsp:txXfrm>
        <a:off x="455845" y="108117"/>
        <a:ext cx="5482619" cy="1038878"/>
      </dsp:txXfrm>
    </dsp:sp>
    <dsp:sp modelId="{753F0A70-E4D6-4263-B992-99C755B1EA01}">
      <dsp:nvSpPr>
        <dsp:cNvPr id="0" name=""/>
        <dsp:cNvSpPr/>
      </dsp:nvSpPr>
      <dsp:spPr>
        <a:xfrm>
          <a:off x="0" y="2396596"/>
          <a:ext cx="7992888" cy="982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EEC45315-5857-4910-A628-AB63FA819AFB}">
      <dsp:nvSpPr>
        <dsp:cNvPr id="0" name=""/>
        <dsp:cNvSpPr/>
      </dsp:nvSpPr>
      <dsp:spPr>
        <a:xfrm>
          <a:off x="399644" y="1820956"/>
          <a:ext cx="5595021" cy="1151280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11478" tIns="0" rIns="211478" bIns="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/>
            <a:t>2. Формирование требований к составу трудовых функций профессионального стандарта педагога</a:t>
          </a:r>
          <a:endParaRPr lang="ru-RU" sz="1600" kern="1200" dirty="0"/>
        </a:p>
      </dsp:txBody>
      <dsp:txXfrm>
        <a:off x="455845" y="1877157"/>
        <a:ext cx="5482619" cy="1038878"/>
      </dsp:txXfrm>
    </dsp:sp>
    <dsp:sp modelId="{9F73C58B-F03D-4A6A-987B-CD4AC83BD833}">
      <dsp:nvSpPr>
        <dsp:cNvPr id="0" name=""/>
        <dsp:cNvSpPr/>
      </dsp:nvSpPr>
      <dsp:spPr>
        <a:xfrm>
          <a:off x="0" y="4165635"/>
          <a:ext cx="7992888" cy="982800"/>
        </a:xfrm>
        <a:prstGeom prst="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1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684C5623-4C34-46B5-8E79-828F575DD14B}">
      <dsp:nvSpPr>
        <dsp:cNvPr id="0" name=""/>
        <dsp:cNvSpPr/>
      </dsp:nvSpPr>
      <dsp:spPr>
        <a:xfrm>
          <a:off x="399644" y="3589996"/>
          <a:ext cx="5595021" cy="1151280"/>
        </a:xfrm>
        <a:prstGeom prst="round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>
          <a:noFill/>
        </a:ln>
        <a:effectLst>
          <a:outerShdw blurRad="40000" dist="20000" dir="5400000" rotWithShape="0">
            <a:srgbClr val="000000">
              <a:alpha val="38000"/>
            </a:srgbClr>
          </a:outerShdw>
        </a:effectLst>
        <a:scene3d>
          <a:camera prst="orthographicFront"/>
          <a:lightRig rig="flat" dir="t"/>
        </a:scene3d>
        <a:sp3d prstMaterial="dkEdge">
          <a:bevelT w="8200" h="38100"/>
        </a:sp3d>
      </dsp:spPr>
      <dsp:style>
        <a:lnRef idx="0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  <dsp:txBody>
        <a:bodyPr spcFirstLastPara="0" vert="horz" wrap="square" lIns="211478" tIns="0" rIns="211478" bIns="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/>
            <a:t>3. Возможности построения структуры трудовых функций профессионального стандарта педагога с учетом требований нормативно-правовой документации и специфики вида профессиональной деятельности </a:t>
          </a:r>
          <a:endParaRPr lang="ru-RU" sz="1600" kern="1200" dirty="0"/>
        </a:p>
      </dsp:txBody>
      <dsp:txXfrm>
        <a:off x="455845" y="3646197"/>
        <a:ext cx="5482619" cy="1038878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5995353-C70C-4664-9DA5-D16EDA2A7D90}">
      <dsp:nvSpPr>
        <dsp:cNvPr id="0" name=""/>
        <dsp:cNvSpPr/>
      </dsp:nvSpPr>
      <dsp:spPr>
        <a:xfrm rot="5400000">
          <a:off x="379629" y="1851803"/>
          <a:ext cx="1137009" cy="1891957"/>
        </a:xfrm>
        <a:prstGeom prst="corner">
          <a:avLst>
            <a:gd name="adj1" fmla="val 16120"/>
            <a:gd name="adj2" fmla="val 1611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1C2EA06-6E56-41C0-AF0E-C6A2E49D34EA}">
      <dsp:nvSpPr>
        <dsp:cNvPr id="0" name=""/>
        <dsp:cNvSpPr/>
      </dsp:nvSpPr>
      <dsp:spPr>
        <a:xfrm>
          <a:off x="216019" y="2376262"/>
          <a:ext cx="1923970" cy="149722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t" anchorCtr="0">
          <a:noAutofit/>
        </a:bodyPr>
        <a:lstStyle/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/>
            <a:t>Первый уровень – уровень начинающего педагога. Имеет право осуществлять педагогическую деятельность по результатам успешного прохождения квалификационного экзамена. Владеет компетенциями на начальном уровне, может осуществлять педагогическую деятельность на предписанном уровне. </a:t>
          </a:r>
          <a:endParaRPr lang="ru-RU" sz="1400" kern="1200" dirty="0" smtClean="0"/>
        </a:p>
      </dsp:txBody>
      <dsp:txXfrm>
        <a:off x="216019" y="2376262"/>
        <a:ext cx="1923970" cy="1497223"/>
      </dsp:txXfrm>
    </dsp:sp>
    <dsp:sp modelId="{7AFBA31D-E5BC-4E78-A33B-8546FDE27872}">
      <dsp:nvSpPr>
        <dsp:cNvPr id="0" name=""/>
        <dsp:cNvSpPr/>
      </dsp:nvSpPr>
      <dsp:spPr>
        <a:xfrm>
          <a:off x="1575627" y="1712515"/>
          <a:ext cx="322277" cy="322277"/>
        </a:xfrm>
        <a:prstGeom prst="triangle">
          <a:avLst>
            <a:gd name="adj" fmla="val 1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7B79E4A-F6DD-4FD4-855A-C66BE6B04395}">
      <dsp:nvSpPr>
        <dsp:cNvPr id="0" name=""/>
        <dsp:cNvSpPr/>
      </dsp:nvSpPr>
      <dsp:spPr>
        <a:xfrm rot="5400000">
          <a:off x="2578590" y="1279560"/>
          <a:ext cx="1137009" cy="1891957"/>
        </a:xfrm>
        <a:prstGeom prst="corner">
          <a:avLst>
            <a:gd name="adj1" fmla="val 16120"/>
            <a:gd name="adj2" fmla="val 1611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332669B3-8991-4773-A3BC-086D3AAC2426}">
      <dsp:nvSpPr>
        <dsp:cNvPr id="0" name=""/>
        <dsp:cNvSpPr/>
      </dsp:nvSpPr>
      <dsp:spPr>
        <a:xfrm>
          <a:off x="2491297" y="1799938"/>
          <a:ext cx="1841914" cy="160686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t" anchorCtr="0">
          <a:noAutofit/>
        </a:bodyPr>
        <a:lstStyle/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/>
            <a:t>Второй уровень – уровень продвинутого педагога, деятельность которого характеризуется освоением различных компетенций, которые могут быть связаны с работой с особым контингентом детей или с выполнением дополнительных функций по организации образовательного процесса и создания условий обучения. </a:t>
          </a:r>
          <a:endParaRPr lang="ru-RU" sz="1400" kern="1200" dirty="0" smtClean="0"/>
        </a:p>
      </dsp:txBody>
      <dsp:txXfrm>
        <a:off x="2491297" y="1799938"/>
        <a:ext cx="1841914" cy="1606865"/>
      </dsp:txXfrm>
    </dsp:sp>
    <dsp:sp modelId="{F8DEB67A-2227-41E0-BBD8-33EBC195408D}">
      <dsp:nvSpPr>
        <dsp:cNvPr id="0" name=""/>
        <dsp:cNvSpPr/>
      </dsp:nvSpPr>
      <dsp:spPr>
        <a:xfrm>
          <a:off x="3774588" y="1140272"/>
          <a:ext cx="322277" cy="322277"/>
        </a:xfrm>
        <a:prstGeom prst="triangle">
          <a:avLst>
            <a:gd name="adj" fmla="val 1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E2863049-F902-443E-87EF-CB2A66A27B34}">
      <dsp:nvSpPr>
        <dsp:cNvPr id="0" name=""/>
        <dsp:cNvSpPr/>
      </dsp:nvSpPr>
      <dsp:spPr>
        <a:xfrm rot="5400000">
          <a:off x="4777552" y="762137"/>
          <a:ext cx="1137009" cy="1891957"/>
        </a:xfrm>
        <a:prstGeom prst="corner">
          <a:avLst>
            <a:gd name="adj1" fmla="val 16120"/>
            <a:gd name="adj2" fmla="val 1611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18004E42-FBD3-4848-B5C0-1EBD51CA5B18}">
      <dsp:nvSpPr>
        <dsp:cNvPr id="0" name=""/>
        <dsp:cNvSpPr/>
      </dsp:nvSpPr>
      <dsp:spPr>
        <a:xfrm>
          <a:off x="4587757" y="1327425"/>
          <a:ext cx="1708070" cy="149722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t" anchorCtr="0">
          <a:noAutofit/>
        </a:bodyPr>
        <a:lstStyle/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/>
            <a:t>Третий уровень – уровень педагога-методиста, владеющего методами и технологиями обучения и воспитания на уровне, позволяющем транслировать их другим педагогам. </a:t>
          </a:r>
          <a:endParaRPr lang="ru-RU" sz="1400" kern="1200" dirty="0"/>
        </a:p>
      </dsp:txBody>
      <dsp:txXfrm>
        <a:off x="4587757" y="1327425"/>
        <a:ext cx="1708070" cy="1497223"/>
      </dsp:txXfrm>
    </dsp:sp>
    <dsp:sp modelId="{27803E41-96EA-4FDC-9DEE-20C05728A453}">
      <dsp:nvSpPr>
        <dsp:cNvPr id="0" name=""/>
        <dsp:cNvSpPr/>
      </dsp:nvSpPr>
      <dsp:spPr>
        <a:xfrm>
          <a:off x="5973549" y="622849"/>
          <a:ext cx="322277" cy="322277"/>
        </a:xfrm>
        <a:prstGeom prst="triangle">
          <a:avLst>
            <a:gd name="adj" fmla="val 10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DB5E651C-9BF7-4CBA-A037-47281182D5E7}">
      <dsp:nvSpPr>
        <dsp:cNvPr id="0" name=""/>
        <dsp:cNvSpPr/>
      </dsp:nvSpPr>
      <dsp:spPr>
        <a:xfrm rot="5400000">
          <a:off x="6976513" y="244714"/>
          <a:ext cx="1137009" cy="1891957"/>
        </a:xfrm>
        <a:prstGeom prst="corner">
          <a:avLst>
            <a:gd name="adj1" fmla="val 16120"/>
            <a:gd name="adj2" fmla="val 1611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6372A7E-4730-4F61-9455-D9800CA00D68}">
      <dsp:nvSpPr>
        <dsp:cNvPr id="0" name=""/>
        <dsp:cNvSpPr/>
      </dsp:nvSpPr>
      <dsp:spPr>
        <a:xfrm>
          <a:off x="6786718" y="810002"/>
          <a:ext cx="1708070" cy="149722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53340" tIns="53340" rIns="53340" bIns="53340" numCol="1" spcCol="1270" anchor="t" anchorCtr="0">
          <a:noAutofit/>
        </a:bodyPr>
        <a:lstStyle/>
        <a:p>
          <a:pPr lvl="0" algn="l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kern="1200" dirty="0" smtClean="0"/>
            <a:t>Четвертый уровень – педагог-исследователь, обобщающий опыт профессиональной деятельности с целью разработки новых образовательных технологий, способный осуществлять апробацию и внедрение инновационных технологий в образовании.</a:t>
          </a:r>
          <a:endParaRPr lang="ru-RU" sz="1400" kern="1200" dirty="0"/>
        </a:p>
      </dsp:txBody>
      <dsp:txXfrm>
        <a:off x="6786718" y="810002"/>
        <a:ext cx="1708070" cy="1497223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5995353-C70C-4664-9DA5-D16EDA2A7D90}">
      <dsp:nvSpPr>
        <dsp:cNvPr id="0" name=""/>
        <dsp:cNvSpPr/>
      </dsp:nvSpPr>
      <dsp:spPr>
        <a:xfrm rot="5400000">
          <a:off x="380926" y="2355999"/>
          <a:ext cx="1136627" cy="1891323"/>
        </a:xfrm>
        <a:prstGeom prst="corner">
          <a:avLst>
            <a:gd name="adj1" fmla="val 16120"/>
            <a:gd name="adj2" fmla="val 1611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11C2EA06-6E56-41C0-AF0E-C6A2E49D34EA}">
      <dsp:nvSpPr>
        <dsp:cNvPr id="0" name=""/>
        <dsp:cNvSpPr/>
      </dsp:nvSpPr>
      <dsp:spPr>
        <a:xfrm>
          <a:off x="217371" y="2880282"/>
          <a:ext cx="1923324" cy="149672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/>
            <a:t>«Начальный  уровень» – выпускник программ бакалавриата</a:t>
          </a:r>
          <a:r>
            <a:rPr lang="ru-RU" sz="2000" kern="1200" dirty="0" smtClean="0"/>
            <a:t> </a:t>
          </a:r>
          <a:endParaRPr lang="ru-RU" sz="2000" kern="1200" dirty="0" smtClean="0"/>
        </a:p>
      </dsp:txBody>
      <dsp:txXfrm>
        <a:off x="217371" y="2880282"/>
        <a:ext cx="1923324" cy="1496721"/>
      </dsp:txXfrm>
    </dsp:sp>
    <dsp:sp modelId="{7AFBA31D-E5BC-4E78-A33B-8546FDE27872}">
      <dsp:nvSpPr>
        <dsp:cNvPr id="0" name=""/>
        <dsp:cNvSpPr/>
      </dsp:nvSpPr>
      <dsp:spPr>
        <a:xfrm>
          <a:off x="1576523" y="2216758"/>
          <a:ext cx="322169" cy="322169"/>
        </a:xfrm>
        <a:prstGeom prst="triangle">
          <a:avLst>
            <a:gd name="adj" fmla="val 10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97B79E4A-F6DD-4FD4-855A-C66BE6B04395}">
      <dsp:nvSpPr>
        <dsp:cNvPr id="0" name=""/>
        <dsp:cNvSpPr/>
      </dsp:nvSpPr>
      <dsp:spPr>
        <a:xfrm rot="5400000">
          <a:off x="2579150" y="1783947"/>
          <a:ext cx="1136627" cy="1891323"/>
        </a:xfrm>
        <a:prstGeom prst="corner">
          <a:avLst>
            <a:gd name="adj1" fmla="val 16120"/>
            <a:gd name="adj2" fmla="val 1611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332669B3-8991-4773-A3BC-086D3AAC2426}">
      <dsp:nvSpPr>
        <dsp:cNvPr id="0" name=""/>
        <dsp:cNvSpPr/>
      </dsp:nvSpPr>
      <dsp:spPr>
        <a:xfrm>
          <a:off x="2491886" y="2304151"/>
          <a:ext cx="1841296" cy="1606326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/>
            <a:t>«Опытный педагог» – выпускник программ магистратуры или педагог с опытом работы 3-5 лет</a:t>
          </a:r>
        </a:p>
      </dsp:txBody>
      <dsp:txXfrm>
        <a:off x="2491886" y="2304151"/>
        <a:ext cx="1841296" cy="1606326"/>
      </dsp:txXfrm>
    </dsp:sp>
    <dsp:sp modelId="{F8DEB67A-2227-41E0-BBD8-33EBC195408D}">
      <dsp:nvSpPr>
        <dsp:cNvPr id="0" name=""/>
        <dsp:cNvSpPr/>
      </dsp:nvSpPr>
      <dsp:spPr>
        <a:xfrm>
          <a:off x="3774747" y="1644706"/>
          <a:ext cx="322169" cy="322169"/>
        </a:xfrm>
        <a:prstGeom prst="triangle">
          <a:avLst>
            <a:gd name="adj" fmla="val 10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E2863049-F902-443E-87EF-CB2A66A27B34}">
      <dsp:nvSpPr>
        <dsp:cNvPr id="0" name=""/>
        <dsp:cNvSpPr/>
      </dsp:nvSpPr>
      <dsp:spPr>
        <a:xfrm rot="5400000">
          <a:off x="4777374" y="1266698"/>
          <a:ext cx="1136627" cy="1891323"/>
        </a:xfrm>
        <a:prstGeom prst="corner">
          <a:avLst>
            <a:gd name="adj1" fmla="val 16120"/>
            <a:gd name="adj2" fmla="val 1611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18004E42-FBD3-4848-B5C0-1EBD51CA5B18}">
      <dsp:nvSpPr>
        <dsp:cNvPr id="0" name=""/>
        <dsp:cNvSpPr/>
      </dsp:nvSpPr>
      <dsp:spPr>
        <a:xfrm>
          <a:off x="4587643" y="1831796"/>
          <a:ext cx="1707497" cy="149672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/>
            <a:t>«Эксперт» – специалист, овладевший широким кругом социальных компетенций </a:t>
          </a:r>
          <a:endParaRPr lang="ru-RU" sz="2000" kern="1200" dirty="0"/>
        </a:p>
      </dsp:txBody>
      <dsp:txXfrm>
        <a:off x="4587643" y="1831796"/>
        <a:ext cx="1707497" cy="1496721"/>
      </dsp:txXfrm>
    </dsp:sp>
    <dsp:sp modelId="{27803E41-96EA-4FDC-9DEE-20C05728A453}">
      <dsp:nvSpPr>
        <dsp:cNvPr id="0" name=""/>
        <dsp:cNvSpPr/>
      </dsp:nvSpPr>
      <dsp:spPr>
        <a:xfrm>
          <a:off x="5972971" y="1127457"/>
          <a:ext cx="322169" cy="322169"/>
        </a:xfrm>
        <a:prstGeom prst="triangle">
          <a:avLst>
            <a:gd name="adj" fmla="val 10000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DB5E651C-9BF7-4CBA-A037-47281182D5E7}">
      <dsp:nvSpPr>
        <dsp:cNvPr id="0" name=""/>
        <dsp:cNvSpPr/>
      </dsp:nvSpPr>
      <dsp:spPr>
        <a:xfrm rot="5400000">
          <a:off x="6975598" y="749449"/>
          <a:ext cx="1136627" cy="1891323"/>
        </a:xfrm>
        <a:prstGeom prst="corner">
          <a:avLst>
            <a:gd name="adj1" fmla="val 16120"/>
            <a:gd name="adj2" fmla="val 1611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tint val="50000"/>
                <a:satMod val="300000"/>
              </a:schemeClr>
            </a:gs>
            <a:gs pos="35000">
              <a:schemeClr val="accent1">
                <a:hueOff val="0"/>
                <a:satOff val="0"/>
                <a:lumOff val="0"/>
                <a:alphaOff val="0"/>
                <a:tint val="37000"/>
                <a:satMod val="300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tint val="15000"/>
                <a:satMod val="350000"/>
              </a:schemeClr>
            </a:gs>
          </a:gsLst>
          <a:lin ang="16200000" scaled="1"/>
        </a:gradFill>
        <a:ln w="952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0000" dir="5400000" rotWithShape="0">
            <a:srgbClr val="000000">
              <a:alpha val="38000"/>
            </a:srgbClr>
          </a:outerShdw>
        </a:effectLst>
      </dsp:spPr>
      <dsp:style>
        <a:lnRef idx="1">
          <a:scrgbClr r="0" g="0" b="0"/>
        </a:lnRef>
        <a:fillRef idx="2">
          <a:scrgbClr r="0" g="0" b="0"/>
        </a:fillRef>
        <a:effectRef idx="1">
          <a:scrgbClr r="0" g="0" b="0"/>
        </a:effectRef>
        <a:fontRef idx="minor">
          <a:schemeClr val="dk1"/>
        </a:fontRef>
      </dsp:style>
    </dsp:sp>
    <dsp:sp modelId="{A6372A7E-4730-4F61-9455-D9800CA00D68}">
      <dsp:nvSpPr>
        <dsp:cNvPr id="0" name=""/>
        <dsp:cNvSpPr/>
      </dsp:nvSpPr>
      <dsp:spPr>
        <a:xfrm>
          <a:off x="6785867" y="1314547"/>
          <a:ext cx="1707497" cy="1496721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t" anchorCtr="0">
          <a:noAutofit/>
        </a:bodyPr>
        <a:lstStyle/>
        <a:p>
          <a:pPr lvl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/>
            <a:t>«Супервизор» – специалист, овладевший управленческими и исследовательскими компетенциями в области образования. </a:t>
          </a:r>
          <a:endParaRPr lang="ru-RU" sz="2000" kern="1200" dirty="0"/>
        </a:p>
      </dsp:txBody>
      <dsp:txXfrm>
        <a:off x="6785867" y="1314547"/>
        <a:ext cx="1707497" cy="1496721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list1">
  <dgm:title val=""/>
  <dgm:desc val=""/>
  <dgm:catLst>
    <dgm:cat type="list" pri="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animLvl val="lvl"/>
      <dgm:resizeHandles val="exact"/>
    </dgm:varLst>
    <dgm:choose name="Name0">
      <dgm:if name="Name1" func="var" arg="dir" op="equ" val="norm">
        <dgm:alg type="lin">
          <dgm:param type="linDir" val="fromT"/>
          <dgm:param type="vertAlign" val="mid"/>
          <dgm:param type="horzAlign" val="l"/>
          <dgm:param type="nodeHorzAlign" val="l"/>
        </dgm:alg>
      </dgm:if>
      <dgm:else name="Name2">
        <dgm:alg type="lin">
          <dgm:param type="linDir" val="fromT"/>
          <dgm:param type="vertAlign" val="mid"/>
          <dgm:param type="horzAlign" val="r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parentLin" refType="w"/>
      <dgm:constr type="h" for="ch" forName="parentLin" val="INF"/>
      <dgm:constr type="w" for="des" forName="parentLeftMargin" refType="w" fact="0.05"/>
      <dgm:constr type="w" for="des" forName="parentText" refType="w" fact="0.7"/>
      <dgm:constr type="h" for="des" forName="parentText" refType="primFontSz" refFor="des" refForName="parentText" fact="0.82"/>
      <dgm:constr type="h" for="ch" forName="negativeSpace" refType="primFontSz" refFor="des" refForName="parentText" fact="-0.41"/>
      <dgm:constr type="h" for="ch" forName="negativeSpace" refType="h" refFor="des" refForName="parentText" op="lte" fact="-0.82"/>
      <dgm:constr type="h" for="ch" forName="negativeSpace" refType="h" refFor="des" refForName="parentText" op="gte" fact="-0.82"/>
      <dgm:constr type="w" for="ch" forName="childText" refType="w"/>
      <dgm:constr type="h" for="ch" forName="childText" refType="primFontSz" refFor="des" refForName="parentText" fact="0.7"/>
      <dgm:constr type="primFontSz" for="des" forName="parentText" val="65"/>
      <dgm:constr type="primFontSz" for="ch" forName="childText" refType="primFontSz" refFor="des" refForName="parentText"/>
      <dgm:constr type="tMarg" for="ch" forName="childText" refType="primFontSz" refFor="des" refForName="parentText" fact="1.64"/>
      <dgm:constr type="tMarg" for="ch" forName="childText" refType="h" refFor="des" refForName="parentText" op="lte" fact="3.28"/>
      <dgm:constr type="tMarg" for="ch" forName="childText" refType="h" refFor="des" refForName="parentText" op="gte" fact="3.28"/>
      <dgm:constr type="lMarg" for="ch" forName="childText" refType="w" fact="0.22"/>
      <dgm:constr type="rMarg" for="ch" forName="childText" refType="lMarg" refFor="ch" refForName="childText"/>
      <dgm:constr type="lMarg" for="des" forName="parentText" refType="w" fact="0.075"/>
      <dgm:constr type="rMarg" for="des" forName="parentText" refType="lMarg" refFor="des" refForName="parentText"/>
      <dgm:constr type="h" for="ch" forName="spaceBetweenRectangles" refType="primFontSz" refFor="des" refForName="parentText" fact="0.15"/>
    </dgm:constrLst>
    <dgm:ruleLst>
      <dgm:rule type="primFontSz" for="des" forName="parentText" val="5" fact="NaN" max="NaN"/>
    </dgm:ruleLst>
    <dgm:forEach name="Name3" axis="ch" ptType="node">
      <dgm:layoutNode name="parentLin">
        <dgm:choose name="Name4">
          <dgm:if name="Name5" func="var" arg="dir" op="equ" val="norm">
            <dgm:alg type="lin">
              <dgm:param type="linDir" val="fromL"/>
              <dgm:param type="horzAlign" val="l"/>
              <dgm:param type="nodeHorzAlign" val="l"/>
            </dgm:alg>
          </dgm:if>
          <dgm:else name="Name6">
            <dgm:alg type="lin">
              <dgm:param type="linDir" val="fromR"/>
              <dgm:param type="horzAlign" val="r"/>
              <dgm:param type="nodeHorz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layoutNode name="parentLeftMargin">
          <dgm:alg type="sp"/>
          <dgm:shape xmlns:r="http://schemas.openxmlformats.org/officeDocument/2006/relationships" type="rect" r:blip="" hideGeom="1">
            <dgm:adjLst/>
          </dgm:shape>
          <dgm:presOf axis="self"/>
          <dgm:constrLst>
            <dgm:constr type="h"/>
          </dgm:constrLst>
          <dgm:ruleLst/>
        </dgm:layoutNode>
        <dgm:layoutNode name="parentText" styleLbl="node1">
          <dgm:varLst>
            <dgm:chMax val="0"/>
            <dgm:bulletEnabled val="1"/>
          </dgm:varLst>
          <dgm:choose name="Name7">
            <dgm:if name="Name8" func="var" arg="dir" op="equ" val="norm">
              <dgm:alg type="tx">
                <dgm:param type="parTxLTRAlign" val="l"/>
                <dgm:param type="parTxRTLAlign" val="l"/>
              </dgm:alg>
            </dgm:if>
            <dgm:else name="Name9">
              <dgm:alg type="tx">
                <dgm:param type="parTxLTRAlign" val="r"/>
                <dgm:param type="parTxRTLAlign" val="r"/>
              </dgm:alg>
            </dgm:else>
          </dgm:choose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/>
            <dgm:constr type="bMarg"/>
          </dgm:constrLst>
          <dgm:ruleLst/>
        </dgm:layoutNode>
      </dgm:layoutNode>
      <dgm:layoutNode name="negative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hildText" styleLbl="conFgAcc1">
        <dgm:varLst>
          <dgm:bulletEnabled val="1"/>
        </dgm:varLst>
        <dgm:alg type="tx">
          <dgm:param type="stBulletLvl" val="1"/>
        </dgm:alg>
        <dgm:shape xmlns:r="http://schemas.openxmlformats.org/officeDocument/2006/relationships" type="rect" r:blip="" zOrderOff="-2">
          <dgm:adjLst/>
        </dgm:shape>
        <dgm:presOf axis="des" ptType="node"/>
        <dgm:constrLst>
          <dgm:constr type="secFontSz" refType="primFontSz"/>
        </dgm:constrLst>
        <dgm:ruleLst>
          <dgm:rule type="h" val="INF" fact="NaN" max="NaN"/>
        </dgm:ruleLst>
      </dgm:layoutNode>
      <dgm:forEach name="Name10" axis="followSib" ptType="sibTrans" cnt="1">
        <dgm:layoutNode name="spaceBetweenRectangle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9/3/layout/StepUpProcess">
  <dgm:title val=""/>
  <dgm:desc val=""/>
  <dgm:catLst>
    <dgm:cat type="process" pri="13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rootnode">
    <dgm:varLst>
      <dgm:chMax/>
      <dgm:chPref/>
      <dgm:dir/>
      <dgm:animLvl val="lvl"/>
    </dgm:varLst>
    <dgm:choose name="Name0">
      <dgm:if name="Name1" func="var" arg="dir" op="equ" val="norm">
        <dgm:alg type="snake">
          <dgm:param type="grDir" val="bL"/>
          <dgm:param type="flowDir" val="row"/>
          <dgm:param type="off" val="off"/>
          <dgm:param type="bkpt" val="fixed"/>
          <dgm:param type="bkPtFixedVal" val="1"/>
        </dgm:alg>
      </dgm:if>
      <dgm:else name="Name2">
        <dgm:alg type="snake">
          <dgm:param type="grDir" val="bR"/>
          <dgm:param type="flowDir" val="row"/>
          <dgm:param type="off" val="off"/>
          <dgm:param type="bkpt" val="fixed"/>
          <dgm:param type="bkPtFixedVal" val="1"/>
        </dgm:alg>
      </dgm:else>
    </dgm:choose>
    <dgm:shape xmlns:r="http://schemas.openxmlformats.org/officeDocument/2006/relationships" r:blip="">
      <dgm:adjLst/>
    </dgm:shape>
    <dgm:constrLst>
      <dgm:constr type="alignOff" forName="rootnode" val="1"/>
      <dgm:constr type="primFontSz" for="des" ptType="node" op="equ" val="65"/>
      <dgm:constr type="w" for="ch" forName="composite" refType="w"/>
      <dgm:constr type="h" for="ch" forName="composite" refType="h"/>
      <dgm:constr type="sp" refType="h" refFor="ch" refForName="composite" op="equ" fact="-0.765"/>
      <dgm:constr type="w" for="ch" forName="sibTrans" refType="w" fact="0.103"/>
      <dgm:constr type="h" for="ch" forName="sibTrans" refType="h" fact="0.103"/>
    </dgm:constrLst>
    <dgm:forEach name="nodesForEach" axis="ch" ptType="node">
      <dgm:layoutNode name="composite">
        <dgm:alg type="composite">
          <dgm:param type="ar" val="0.861"/>
        </dgm:alg>
        <dgm:shape xmlns:r="http://schemas.openxmlformats.org/officeDocument/2006/relationships" r:blip="">
          <dgm:adjLst/>
        </dgm:shape>
        <dgm:choose name="Name3">
          <dgm:if name="Name4" func="var" arg="dir" op="equ" val="norm">
            <dgm:constrLst>
              <dgm:constr type="l" for="ch" forName="LShape" refType="w" fact="0"/>
              <dgm:constr type="t" for="ch" forName="LShape" refType="h" fact="0.2347"/>
              <dgm:constr type="w" for="ch" forName="LShape" refType="w" fact="0.998"/>
              <dgm:constr type="h" for="ch" forName="LShape" refType="h" fact="0.5164"/>
              <dgm:constr type="r" for="ch" forName="ParentText" refType="w"/>
              <dgm:constr type="t" for="ch" forName="ParentText" refType="h" fact="0.32"/>
              <dgm:constr type="w" for="ch" forName="ParentText" refType="w" fact="0.901"/>
              <dgm:constr type="h" for="ch" forName="ParentText" refType="h" fact="0.68"/>
              <dgm:constr type="l" for="ch" forName="Triangle" refType="w" fact="0.83"/>
              <dgm:constr type="t" for="ch" forName="Triangle" refType="h" fact="0"/>
              <dgm:constr type="w" for="ch" forName="Triangle" refType="w" fact="0.17"/>
              <dgm:constr type="h" for="ch" forName="Triangle" refType="w" refFor="ch" refForName="Triangle"/>
            </dgm:constrLst>
          </dgm:if>
          <dgm:else name="Name5">
            <dgm:constrLst>
              <dgm:constr type="l" for="ch" forName="LShape" refType="w" fact="0.002"/>
              <dgm:constr type="t" for="ch" forName="LShape" refType="h" fact="0.2347"/>
              <dgm:constr type="w" for="ch" forName="LShape" refType="w"/>
              <dgm:constr type="h" for="ch" forName="LShape" refType="h" fact="0.5164"/>
              <dgm:constr type="l" for="ch" forName="ParentText" refType="w" fact="0"/>
              <dgm:constr type="t" for="ch" forName="ParentText" refType="h" fact="0.32"/>
              <dgm:constr type="w" for="ch" forName="ParentText" refType="w" fact="0.902"/>
              <dgm:constr type="h" for="ch" forName="ParentText" refType="h" fact="0.68"/>
              <dgm:constr type="l" for="ch" forName="Triangle" refType="w" fact="0"/>
              <dgm:constr type="t" for="ch" forName="Triangle" refType="h" fact="0"/>
              <dgm:constr type="w" for="ch" forName="Triangle" refType="w" fact="0.17"/>
              <dgm:constr type="h" for="ch" forName="Triangle" refType="w" refFor="ch" refForName="Triangle"/>
            </dgm:constrLst>
          </dgm:else>
        </dgm:choose>
        <dgm:layoutNode name="LShape" styleLbl="alignNode1">
          <dgm:alg type="sp"/>
          <dgm:choose name="Name6">
            <dgm:if name="Name7" func="var" arg="dir" op="equ" val="norm">
              <dgm:shape xmlns:r="http://schemas.openxmlformats.org/officeDocument/2006/relationships" rot="90" type="corner" r:blip="">
                <dgm:adjLst>
                  <dgm:adj idx="1" val="0.1612"/>
                  <dgm:adj idx="2" val="0.1611"/>
                </dgm:adjLst>
              </dgm:shape>
            </dgm:if>
            <dgm:else name="Name8">
              <dgm:shape xmlns:r="http://schemas.openxmlformats.org/officeDocument/2006/relationships" rot="180" type="corner" r:blip="">
                <dgm:adjLst>
                  <dgm:adj idx="1" val="0.1612"/>
                  <dgm:adj idx="2" val="0.1611"/>
                </dgm:adjLst>
              </dgm:shape>
            </dgm:else>
          </dgm:choose>
          <dgm:presOf/>
        </dgm:layoutNode>
        <dgm:layoutNode name="ParentText" styleLbl="revTx">
          <dgm:varLst>
            <dgm:chMax val="0"/>
            <dgm:chPref val="0"/>
            <dgm:bulletEnabled val="1"/>
          </dgm:varLst>
          <dgm:alg type="tx">
            <dgm:param type="parTxLTRAlign" val="l"/>
            <dgm:param type="txAnchorVert" val="t"/>
          </dgm:alg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choose name="Name9">
          <dgm:if name="Name10" axis="followSib" ptType="node" func="cnt" op="gte" val="1">
            <dgm:layoutNode name="Triangle" styleLbl="alignNode1">
              <dgm:alg type="sp"/>
              <dgm:choose name="Name11">
                <dgm:if name="Name12" func="var" arg="dir" op="equ" val="norm">
                  <dgm:shape xmlns:r="http://schemas.openxmlformats.org/officeDocument/2006/relationships" type="triangle" r:blip="">
                    <dgm:adjLst>
                      <dgm:adj idx="1" val="1"/>
                    </dgm:adjLst>
                  </dgm:shape>
                </dgm:if>
                <dgm:else name="Name13">
                  <dgm:shape xmlns:r="http://schemas.openxmlformats.org/officeDocument/2006/relationships" rot="90" type="triangle" r:blip="">
                    <dgm:adjLst>
                      <dgm:adj idx="1" val="1"/>
                    </dgm:adjLst>
                  </dgm:shape>
                </dgm:else>
              </dgm:choose>
              <dgm:presOf/>
            </dgm:layoutNode>
          </dgm:if>
          <dgm:else name="Name14"/>
        </dgm:choose>
      </dgm:layoutNode>
      <dgm:forEach name="sibTransForEach" axis="followSib" ptType="sibTrans" cnt="1">
        <dgm:layoutNode name="sibTrans">
          <dgm:alg type="composite">
            <dgm:param type="ar" val="0.861"/>
          </dgm:alg>
          <dgm:constrLst>
            <dgm:constr type="w" for="ch" forName="space" refType="w"/>
            <dgm:constr type="h" for="ch" forName="space" refType="w"/>
          </dgm:constrLst>
          <dgm:layoutNode name="space" styleLbl="alignNode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9/3/layout/StepUpProcess">
  <dgm:title val=""/>
  <dgm:desc val=""/>
  <dgm:catLst>
    <dgm:cat type="process" pri="1300"/>
  </dgm:catLst>
  <dgm:samp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rootnode">
    <dgm:varLst>
      <dgm:chMax/>
      <dgm:chPref/>
      <dgm:dir/>
      <dgm:animLvl val="lvl"/>
    </dgm:varLst>
    <dgm:choose name="Name0">
      <dgm:if name="Name1" func="var" arg="dir" op="equ" val="norm">
        <dgm:alg type="snake">
          <dgm:param type="grDir" val="bL"/>
          <dgm:param type="flowDir" val="row"/>
          <dgm:param type="off" val="off"/>
          <dgm:param type="bkpt" val="fixed"/>
          <dgm:param type="bkPtFixedVal" val="1"/>
        </dgm:alg>
      </dgm:if>
      <dgm:else name="Name2">
        <dgm:alg type="snake">
          <dgm:param type="grDir" val="bR"/>
          <dgm:param type="flowDir" val="row"/>
          <dgm:param type="off" val="off"/>
          <dgm:param type="bkpt" val="fixed"/>
          <dgm:param type="bkPtFixedVal" val="1"/>
        </dgm:alg>
      </dgm:else>
    </dgm:choose>
    <dgm:shape xmlns:r="http://schemas.openxmlformats.org/officeDocument/2006/relationships" r:blip="">
      <dgm:adjLst/>
    </dgm:shape>
    <dgm:constrLst>
      <dgm:constr type="alignOff" forName="rootnode" val="1"/>
      <dgm:constr type="primFontSz" for="des" ptType="node" op="equ" val="65"/>
      <dgm:constr type="w" for="ch" forName="composite" refType="w"/>
      <dgm:constr type="h" for="ch" forName="composite" refType="h"/>
      <dgm:constr type="sp" refType="h" refFor="ch" refForName="composite" op="equ" fact="-0.765"/>
      <dgm:constr type="w" for="ch" forName="sibTrans" refType="w" fact="0.103"/>
      <dgm:constr type="h" for="ch" forName="sibTrans" refType="h" fact="0.103"/>
    </dgm:constrLst>
    <dgm:forEach name="nodesForEach" axis="ch" ptType="node">
      <dgm:layoutNode name="composite">
        <dgm:alg type="composite">
          <dgm:param type="ar" val="0.861"/>
        </dgm:alg>
        <dgm:shape xmlns:r="http://schemas.openxmlformats.org/officeDocument/2006/relationships" r:blip="">
          <dgm:adjLst/>
        </dgm:shape>
        <dgm:choose name="Name3">
          <dgm:if name="Name4" func="var" arg="dir" op="equ" val="norm">
            <dgm:constrLst>
              <dgm:constr type="l" for="ch" forName="LShape" refType="w" fact="0"/>
              <dgm:constr type="t" for="ch" forName="LShape" refType="h" fact="0.2347"/>
              <dgm:constr type="w" for="ch" forName="LShape" refType="w" fact="0.998"/>
              <dgm:constr type="h" for="ch" forName="LShape" refType="h" fact="0.5164"/>
              <dgm:constr type="r" for="ch" forName="ParentText" refType="w"/>
              <dgm:constr type="t" for="ch" forName="ParentText" refType="h" fact="0.32"/>
              <dgm:constr type="w" for="ch" forName="ParentText" refType="w" fact="0.901"/>
              <dgm:constr type="h" for="ch" forName="ParentText" refType="h" fact="0.68"/>
              <dgm:constr type="l" for="ch" forName="Triangle" refType="w" fact="0.83"/>
              <dgm:constr type="t" for="ch" forName="Triangle" refType="h" fact="0"/>
              <dgm:constr type="w" for="ch" forName="Triangle" refType="w" fact="0.17"/>
              <dgm:constr type="h" for="ch" forName="Triangle" refType="w" refFor="ch" refForName="Triangle"/>
            </dgm:constrLst>
          </dgm:if>
          <dgm:else name="Name5">
            <dgm:constrLst>
              <dgm:constr type="l" for="ch" forName="LShape" refType="w" fact="0.002"/>
              <dgm:constr type="t" for="ch" forName="LShape" refType="h" fact="0.2347"/>
              <dgm:constr type="w" for="ch" forName="LShape" refType="w"/>
              <dgm:constr type="h" for="ch" forName="LShape" refType="h" fact="0.5164"/>
              <dgm:constr type="l" for="ch" forName="ParentText" refType="w" fact="0"/>
              <dgm:constr type="t" for="ch" forName="ParentText" refType="h" fact="0.32"/>
              <dgm:constr type="w" for="ch" forName="ParentText" refType="w" fact="0.902"/>
              <dgm:constr type="h" for="ch" forName="ParentText" refType="h" fact="0.68"/>
              <dgm:constr type="l" for="ch" forName="Triangle" refType="w" fact="0"/>
              <dgm:constr type="t" for="ch" forName="Triangle" refType="h" fact="0"/>
              <dgm:constr type="w" for="ch" forName="Triangle" refType="w" fact="0.17"/>
              <dgm:constr type="h" for="ch" forName="Triangle" refType="w" refFor="ch" refForName="Triangle"/>
            </dgm:constrLst>
          </dgm:else>
        </dgm:choose>
        <dgm:layoutNode name="LShape" styleLbl="alignNode1">
          <dgm:alg type="sp"/>
          <dgm:choose name="Name6">
            <dgm:if name="Name7" func="var" arg="dir" op="equ" val="norm">
              <dgm:shape xmlns:r="http://schemas.openxmlformats.org/officeDocument/2006/relationships" rot="90" type="corner" r:blip="">
                <dgm:adjLst>
                  <dgm:adj idx="1" val="0.1612"/>
                  <dgm:adj idx="2" val="0.1611"/>
                </dgm:adjLst>
              </dgm:shape>
            </dgm:if>
            <dgm:else name="Name8">
              <dgm:shape xmlns:r="http://schemas.openxmlformats.org/officeDocument/2006/relationships" rot="180" type="corner" r:blip="">
                <dgm:adjLst>
                  <dgm:adj idx="1" val="0.1612"/>
                  <dgm:adj idx="2" val="0.1611"/>
                </dgm:adjLst>
              </dgm:shape>
            </dgm:else>
          </dgm:choose>
          <dgm:presOf/>
        </dgm:layoutNode>
        <dgm:layoutNode name="ParentText" styleLbl="revTx">
          <dgm:varLst>
            <dgm:chMax val="0"/>
            <dgm:chPref val="0"/>
            <dgm:bulletEnabled val="1"/>
          </dgm:varLst>
          <dgm:alg type="tx">
            <dgm:param type="parTxLTRAlign" val="l"/>
            <dgm:param type="txAnchorVert" val="t"/>
          </dgm:alg>
          <dgm:shape xmlns:r="http://schemas.openxmlformats.org/officeDocument/2006/relationships" type="rect" r:blip="">
            <dgm:adjLst/>
          </dgm:shape>
          <dgm:presOf axis="desOr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choose name="Name9">
          <dgm:if name="Name10" axis="followSib" ptType="node" func="cnt" op="gte" val="1">
            <dgm:layoutNode name="Triangle" styleLbl="alignNode1">
              <dgm:alg type="sp"/>
              <dgm:choose name="Name11">
                <dgm:if name="Name12" func="var" arg="dir" op="equ" val="norm">
                  <dgm:shape xmlns:r="http://schemas.openxmlformats.org/officeDocument/2006/relationships" type="triangle" r:blip="">
                    <dgm:adjLst>
                      <dgm:adj idx="1" val="1"/>
                    </dgm:adjLst>
                  </dgm:shape>
                </dgm:if>
                <dgm:else name="Name13">
                  <dgm:shape xmlns:r="http://schemas.openxmlformats.org/officeDocument/2006/relationships" rot="90" type="triangle" r:blip="">
                    <dgm:adjLst>
                      <dgm:adj idx="1" val="1"/>
                    </dgm:adjLst>
                  </dgm:shape>
                </dgm:else>
              </dgm:choose>
              <dgm:presOf/>
            </dgm:layoutNode>
          </dgm:if>
          <dgm:else name="Name14"/>
        </dgm:choose>
      </dgm:layoutNode>
      <dgm:forEach name="sibTransForEach" axis="followSib" ptType="sibTrans" cnt="1">
        <dgm:layoutNode name="sibTrans">
          <dgm:alg type="composite">
            <dgm:param type="ar" val="0.861"/>
          </dgm:alg>
          <dgm:constrLst>
            <dgm:constr type="w" for="ch" forName="space" refType="w"/>
            <dgm:constr type="h" for="ch" forName="space" refType="w"/>
          </dgm:constrLst>
          <dgm:layoutNode name="space" styleLbl="alignNode1">
            <dgm:alg type="sp"/>
            <dgm:shape xmlns:r="http://schemas.openxmlformats.org/officeDocument/2006/relationships" r:blip="">
              <dgm:adjLst/>
            </dgm:shape>
            <dgm:presOf/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3">
  <dgm:title val=""/>
  <dgm:desc val=""/>
  <dgm:catLst>
    <dgm:cat type="simple" pri="103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lnNode1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dk1"/>
      </a:fontRef>
    </dgm:style>
  </dgm:styleLbl>
  <dgm:styleLbl name="venn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node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1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2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3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asst4">
    <dgm:scene3d>
      <a:camera prst="orthographicFront"/>
      <a:lightRig rig="flat" dir="t"/>
    </dgm:scene3d>
    <dgm:sp3d prstMaterial="dkEdge">
      <a:bevelT w="8200" h="38100"/>
    </dgm:sp3d>
    <dgm:txPr/>
    <dgm:style>
      <a:lnRef idx="0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>
        <a:schemeClr val="dk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prstMaterial="dkEdge">
      <a:bevelT w="8200" h="38100"/>
    </dgm:sp3d>
    <dgm:txPr/>
    <dgm:style>
      <a:lnRef idx="1">
        <a:scrgbClr r="0" g="0" b="0"/>
      </a:lnRef>
      <a:fillRef idx="2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19.11.2015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pPr algn="l"/>
            <a:r>
              <a:rPr lang="ru-RU" sz="2800" dirty="0" smtClean="0"/>
              <a:t>Профессиональный стандарт педагога: </a:t>
            </a: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ru-RU" sz="2800" dirty="0" smtClean="0"/>
              <a:t>состав </a:t>
            </a:r>
            <a:r>
              <a:rPr lang="ru-RU" sz="2800" dirty="0"/>
              <a:t>трудовых функций, уровни квалификации, требования к формированию трудовых функций педагогических работников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lnSpcReduction="10000"/>
          </a:bodyPr>
          <a:lstStyle/>
          <a:p>
            <a:pPr algn="l"/>
            <a:endParaRPr lang="en-US" sz="2000" dirty="0" smtClean="0"/>
          </a:p>
          <a:p>
            <a:pPr algn="l"/>
            <a:endParaRPr lang="en-US" sz="2000" dirty="0"/>
          </a:p>
          <a:p>
            <a:pPr algn="l"/>
            <a:endParaRPr lang="en-US" sz="2000" dirty="0" smtClean="0"/>
          </a:p>
          <a:p>
            <a:pPr algn="l"/>
            <a:r>
              <a:rPr lang="ru-RU" sz="2000" dirty="0" smtClean="0"/>
              <a:t>Гаязова Л.А., </a:t>
            </a:r>
            <a:r>
              <a:rPr lang="ru-RU" sz="2000" dirty="0" err="1" smtClean="0"/>
              <a:t>зам.рук</a:t>
            </a:r>
            <a:r>
              <a:rPr lang="ru-RU" sz="2000" dirty="0" smtClean="0"/>
              <a:t>. ЦЭПП МГППУ</a:t>
            </a:r>
          </a:p>
          <a:p>
            <a:pPr algn="l"/>
            <a:r>
              <a:rPr lang="en-US" sz="2000" dirty="0" smtClean="0"/>
              <a:t>gayazovala@mgppu.ru</a:t>
            </a:r>
            <a:endParaRPr lang="ru-RU" sz="2000" dirty="0"/>
          </a:p>
        </p:txBody>
      </p:sp>
    </p:spTree>
    <p:extLst>
      <p:ext uri="{BB962C8B-B14F-4D97-AF65-F5344CB8AC3E}">
        <p14:creationId xmlns:p14="http://schemas.microsoft.com/office/powerpoint/2010/main" xmlns="" val="1794831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8363272" cy="1371600"/>
          </a:xfrm>
        </p:spPr>
        <p:txBody>
          <a:bodyPr>
            <a:noAutofit/>
          </a:bodyPr>
          <a:lstStyle/>
          <a:p>
            <a:r>
              <a:rPr lang="ru-RU" sz="2000" b="1" dirty="0"/>
              <a:t>ВАРИАНТ Б</a:t>
            </a:r>
            <a:br>
              <a:rPr lang="ru-RU" sz="2000" b="1" dirty="0"/>
            </a:br>
            <a:r>
              <a:rPr lang="ru-RU" sz="2000" b="1" dirty="0"/>
              <a:t>Формирование на основе каждого трудового действия утвержденного стандарта новых формулировок, вариативных для разных уровней </a:t>
            </a:r>
          </a:p>
        </p:txBody>
      </p:sp>
      <p:graphicFrame>
        <p:nvGraphicFramePr>
          <p:cNvPr id="6" name="Диаграмма 5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759120193"/>
              </p:ext>
            </p:extLst>
          </p:nvPr>
        </p:nvGraphicFramePr>
        <p:xfrm>
          <a:off x="4572000" y="1916832"/>
          <a:ext cx="4260726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18" name="Группа 17"/>
          <p:cNvGrpSpPr/>
          <p:nvPr/>
        </p:nvGrpSpPr>
        <p:grpSpPr>
          <a:xfrm>
            <a:off x="395536" y="1996674"/>
            <a:ext cx="3312368" cy="4600678"/>
            <a:chOff x="395536" y="1996674"/>
            <a:chExt cx="3312368" cy="4600678"/>
          </a:xfrm>
        </p:grpSpPr>
        <p:sp>
          <p:nvSpPr>
            <p:cNvPr id="19" name="Скругленный прямоугольник 18"/>
            <p:cNvSpPr/>
            <p:nvPr/>
          </p:nvSpPr>
          <p:spPr>
            <a:xfrm>
              <a:off x="1254278" y="2132856"/>
              <a:ext cx="2304256" cy="432048"/>
            </a:xfrm>
            <a:prstGeom prst="round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ru-RU" dirty="0" smtClean="0"/>
                <a:t>ТФ1 Обучение </a:t>
              </a:r>
              <a:endParaRPr lang="ru-RU" dirty="0"/>
            </a:p>
          </p:txBody>
        </p:sp>
        <p:sp>
          <p:nvSpPr>
            <p:cNvPr id="20" name="Скругленный прямоугольник 19"/>
            <p:cNvSpPr/>
            <p:nvPr/>
          </p:nvSpPr>
          <p:spPr>
            <a:xfrm>
              <a:off x="1265932" y="2852936"/>
              <a:ext cx="2304256" cy="432048"/>
            </a:xfrm>
            <a:prstGeom prst="round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ru-RU" dirty="0" smtClean="0"/>
                <a:t>ТФ2 Воспитание </a:t>
              </a:r>
              <a:endParaRPr lang="ru-RU" dirty="0"/>
            </a:p>
          </p:txBody>
        </p:sp>
        <p:sp>
          <p:nvSpPr>
            <p:cNvPr id="21" name="Скругленный прямоугольник 20"/>
            <p:cNvSpPr/>
            <p:nvPr/>
          </p:nvSpPr>
          <p:spPr>
            <a:xfrm>
              <a:off x="1254278" y="3529996"/>
              <a:ext cx="2304256" cy="432048"/>
            </a:xfrm>
            <a:prstGeom prst="round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ru-RU" dirty="0" smtClean="0"/>
                <a:t>ТФ3 Развитие </a:t>
              </a:r>
              <a:endParaRPr lang="ru-RU" dirty="0"/>
            </a:p>
          </p:txBody>
        </p:sp>
        <p:grpSp>
          <p:nvGrpSpPr>
            <p:cNvPr id="22" name="Группа 21"/>
            <p:cNvGrpSpPr/>
            <p:nvPr/>
          </p:nvGrpSpPr>
          <p:grpSpPr>
            <a:xfrm>
              <a:off x="395536" y="1996674"/>
              <a:ext cx="3312368" cy="4600678"/>
              <a:chOff x="395536" y="1996674"/>
              <a:chExt cx="3312368" cy="4600678"/>
            </a:xfrm>
          </p:grpSpPr>
          <p:grpSp>
            <p:nvGrpSpPr>
              <p:cNvPr id="23" name="Группа 22"/>
              <p:cNvGrpSpPr/>
              <p:nvPr/>
            </p:nvGrpSpPr>
            <p:grpSpPr>
              <a:xfrm>
                <a:off x="395536" y="1996674"/>
                <a:ext cx="3312368" cy="2144572"/>
                <a:chOff x="395536" y="1996674"/>
                <a:chExt cx="3312368" cy="2144572"/>
              </a:xfrm>
            </p:grpSpPr>
            <p:sp>
              <p:nvSpPr>
                <p:cNvPr id="31" name="Скругленный прямоугольник 30"/>
                <p:cNvSpPr/>
                <p:nvPr/>
              </p:nvSpPr>
              <p:spPr>
                <a:xfrm>
                  <a:off x="395536" y="1996674"/>
                  <a:ext cx="3312368" cy="2144572"/>
                </a:xfrm>
                <a:prstGeom prst="roundRect">
                  <a:avLst>
                    <a:gd name="adj" fmla="val 8269"/>
                  </a:avLst>
                </a:prstGeom>
                <a:noFill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ru-RU"/>
                </a:p>
              </p:txBody>
            </p:sp>
            <p:sp>
              <p:nvSpPr>
                <p:cNvPr id="32" name="TextBox 31"/>
                <p:cNvSpPr txBox="1"/>
                <p:nvPr/>
              </p:nvSpPr>
              <p:spPr>
                <a:xfrm>
                  <a:off x="492634" y="1996674"/>
                  <a:ext cx="707886" cy="2144572"/>
                </a:xfrm>
                <a:prstGeom prst="rect">
                  <a:avLst/>
                </a:prstGeom>
                <a:noFill/>
              </p:spPr>
              <p:txBody>
                <a:bodyPr vert="vert270" wrap="square" rtlCol="0">
                  <a:spAutoFit/>
                </a:bodyPr>
                <a:lstStyle/>
                <a:p>
                  <a:r>
                    <a:rPr lang="ru-RU" sz="1700" dirty="0" smtClean="0"/>
                    <a:t>Обобщенная трудовая функция 1</a:t>
                  </a:r>
                  <a:endParaRPr lang="ru-RU" sz="1700" dirty="0"/>
                </a:p>
              </p:txBody>
            </p:sp>
          </p:grpSp>
          <p:grpSp>
            <p:nvGrpSpPr>
              <p:cNvPr id="24" name="Группа 23"/>
              <p:cNvGrpSpPr/>
              <p:nvPr/>
            </p:nvGrpSpPr>
            <p:grpSpPr>
              <a:xfrm>
                <a:off x="395536" y="4308764"/>
                <a:ext cx="3312368" cy="2288588"/>
                <a:chOff x="395536" y="4308764"/>
                <a:chExt cx="3312368" cy="2288588"/>
              </a:xfrm>
            </p:grpSpPr>
            <p:grpSp>
              <p:nvGrpSpPr>
                <p:cNvPr id="25" name="Группа 24"/>
                <p:cNvGrpSpPr/>
                <p:nvPr/>
              </p:nvGrpSpPr>
              <p:grpSpPr>
                <a:xfrm>
                  <a:off x="395536" y="4308764"/>
                  <a:ext cx="3312368" cy="2288588"/>
                  <a:chOff x="395536" y="4308764"/>
                  <a:chExt cx="3312368" cy="2288588"/>
                </a:xfrm>
              </p:grpSpPr>
              <p:sp>
                <p:nvSpPr>
                  <p:cNvPr id="27" name="Скругленный прямоугольник 26"/>
                  <p:cNvSpPr/>
                  <p:nvPr/>
                </p:nvSpPr>
                <p:spPr>
                  <a:xfrm>
                    <a:off x="1302265" y="4509120"/>
                    <a:ext cx="2304256" cy="576064"/>
                  </a:xfrm>
                  <a:prstGeom prst="roundRect">
                    <a:avLst/>
                  </a:prstGeom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ru-RU" dirty="0" smtClean="0"/>
                      <a:t>ТФ4 Дошкольное образование</a:t>
                    </a:r>
                    <a:endParaRPr lang="ru-RU" dirty="0"/>
                  </a:p>
                </p:txBody>
              </p:sp>
              <p:sp>
                <p:nvSpPr>
                  <p:cNvPr id="28" name="Скругленный прямоугольник 27"/>
                  <p:cNvSpPr/>
                  <p:nvPr/>
                </p:nvSpPr>
                <p:spPr>
                  <a:xfrm>
                    <a:off x="1302265" y="5229200"/>
                    <a:ext cx="2304256" cy="504056"/>
                  </a:xfrm>
                  <a:prstGeom prst="roundRect">
                    <a:avLst/>
                  </a:prstGeom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ru-RU" dirty="0" smtClean="0"/>
                      <a:t>ТФ5 Начальное образование </a:t>
                    </a:r>
                    <a:endParaRPr lang="ru-RU" dirty="0"/>
                  </a:p>
                </p:txBody>
              </p:sp>
              <p:sp>
                <p:nvSpPr>
                  <p:cNvPr id="29" name="Скругленный прямоугольник 28"/>
                  <p:cNvSpPr/>
                  <p:nvPr/>
                </p:nvSpPr>
                <p:spPr>
                  <a:xfrm>
                    <a:off x="1302265" y="5877272"/>
                    <a:ext cx="2304256" cy="576064"/>
                  </a:xfrm>
                  <a:prstGeom prst="roundRect">
                    <a:avLst/>
                  </a:prstGeom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ru-RU" dirty="0" smtClean="0"/>
                      <a:t>ТФ6 </a:t>
                    </a:r>
                    <a:r>
                      <a:rPr lang="ru-RU" sz="1400" dirty="0" smtClean="0"/>
                      <a:t>Основное общее, среднее общее</a:t>
                    </a:r>
                    <a:endParaRPr lang="ru-RU" sz="1400" dirty="0"/>
                  </a:p>
                </p:txBody>
              </p:sp>
              <p:sp>
                <p:nvSpPr>
                  <p:cNvPr id="30" name="Скругленный прямоугольник 29"/>
                  <p:cNvSpPr/>
                  <p:nvPr/>
                </p:nvSpPr>
                <p:spPr>
                  <a:xfrm>
                    <a:off x="395536" y="4308764"/>
                    <a:ext cx="3312368" cy="2288588"/>
                  </a:xfrm>
                  <a:prstGeom prst="roundRect">
                    <a:avLst>
                      <a:gd name="adj" fmla="val 8269"/>
                    </a:avLst>
                  </a:prstGeom>
                  <a:noFill/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ru-RU"/>
                  </a:p>
                </p:txBody>
              </p:sp>
            </p:grpSp>
            <p:sp>
              <p:nvSpPr>
                <p:cNvPr id="26" name="TextBox 25"/>
                <p:cNvSpPr txBox="1"/>
                <p:nvPr/>
              </p:nvSpPr>
              <p:spPr>
                <a:xfrm>
                  <a:off x="492634" y="4380772"/>
                  <a:ext cx="707886" cy="2144572"/>
                </a:xfrm>
                <a:prstGeom prst="rect">
                  <a:avLst/>
                </a:prstGeom>
                <a:noFill/>
              </p:spPr>
              <p:txBody>
                <a:bodyPr vert="vert270" wrap="square" rtlCol="0">
                  <a:spAutoFit/>
                </a:bodyPr>
                <a:lstStyle/>
                <a:p>
                  <a:r>
                    <a:rPr lang="ru-RU" sz="1700" dirty="0" smtClean="0"/>
                    <a:t>Обобщенная трудовая функция 2</a:t>
                  </a:r>
                  <a:endParaRPr lang="ru-RU" sz="1700" dirty="0"/>
                </a:p>
              </p:txBody>
            </p:sp>
          </p:grpSp>
        </p:grpSp>
      </p:grpSp>
      <p:sp>
        <p:nvSpPr>
          <p:cNvPr id="33" name="Стрелка вправо 32"/>
          <p:cNvSpPr/>
          <p:nvPr/>
        </p:nvSpPr>
        <p:spPr>
          <a:xfrm>
            <a:off x="3887924" y="3946926"/>
            <a:ext cx="540060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1402970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000" dirty="0"/>
              <a:t>Формирование требований к </a:t>
            </a:r>
            <a:r>
              <a:rPr lang="ru-RU" sz="2000" dirty="0" smtClean="0"/>
              <a:t>составу </a:t>
            </a:r>
            <a:r>
              <a:rPr lang="ru-RU" sz="2000" dirty="0"/>
              <a:t>трудовых функций профессионального стандарта педагога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8129134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800" dirty="0"/>
              <a:t>Формирование требований к </a:t>
            </a:r>
            <a:r>
              <a:rPr lang="ru-RU" sz="2800" dirty="0" smtClean="0"/>
              <a:t>составу </a:t>
            </a:r>
            <a:r>
              <a:rPr lang="ru-RU" sz="2800" dirty="0"/>
              <a:t>трудовых функций профессионального стандарта педагога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ru-RU" dirty="0"/>
              <a:t>Постановление Правительства РФ №23 от 22 января 2013 г. «О Правилах разработки, утверждения и применения профессиональных стандартов»;</a:t>
            </a:r>
          </a:p>
          <a:p>
            <a:r>
              <a:rPr lang="ru-RU" dirty="0"/>
              <a:t>Приказ Минтруда России «Об утверждении методических рекомендаций по разработке профессионального стандарта» №170н от 29 апреля 2013 г. (Не нуждается в государственной регистрации. Письмо Минюста России от 23 июля 2013 г. № 01/66036-ЮЛ);</a:t>
            </a:r>
          </a:p>
          <a:p>
            <a:r>
              <a:rPr lang="ru-RU" dirty="0"/>
              <a:t>Приказ Минтруда России «Об утверждении уровней квалификации в целях разработки проектов профессиональных стандартов» №148н от 12 апреля 2013 г. Зарегистрирован в Минюсте 27 мая 2013, № 28534; </a:t>
            </a:r>
          </a:p>
          <a:p>
            <a:r>
              <a:rPr lang="ru-RU" dirty="0"/>
              <a:t>Методические рекомендации по актуализации действующих федеральных государственных образовательных стандартов высшего образования с учетом принимаемых профессиональных стандартов (утверждены </a:t>
            </a:r>
            <a:r>
              <a:rPr lang="ru-RU" dirty="0" err="1"/>
              <a:t>Минобрнауки</a:t>
            </a:r>
            <a:r>
              <a:rPr lang="ru-RU" dirty="0"/>
              <a:t> РФ 22 апреля 2015 г., № ДЛ-2/05вн). </a:t>
            </a:r>
            <a:r>
              <a:rPr lang="ru-RU" dirty="0" smtClean="0"/>
              <a:t>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33293949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Объект 4"/>
          <p:cNvSpPr>
            <a:spLocks noGrp="1"/>
          </p:cNvSpPr>
          <p:nvPr>
            <p:ph sz="half" idx="1"/>
          </p:nvPr>
        </p:nvSpPr>
        <p:spPr>
          <a:xfrm>
            <a:off x="251520" y="188640"/>
            <a:ext cx="5112568" cy="6336704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ru-RU" sz="1600" b="1" i="1" dirty="0"/>
              <a:t>Общие для всех профессиональных стандартов  требования: </a:t>
            </a:r>
          </a:p>
          <a:p>
            <a:r>
              <a:rPr lang="ru-RU" sz="1600" dirty="0"/>
              <a:t>уровень квалификации для каждой трудовой функции определяется в соответствии с характеристиками, содержащимися в Уровнях квалификации, утвержденных Приказом Минтруда России; </a:t>
            </a:r>
            <a:endParaRPr lang="ru-RU" sz="1600" dirty="0" smtClean="0"/>
          </a:p>
          <a:p>
            <a:r>
              <a:rPr lang="ru-RU" sz="1600" dirty="0" smtClean="0"/>
              <a:t>уровень </a:t>
            </a:r>
            <a:r>
              <a:rPr lang="ru-RU" sz="1600" dirty="0"/>
              <a:t>(подуровень) квалификации определяет требования к умениям и знаниям, необходимым для выполнения трудовой функции, в  зависимости  от  </a:t>
            </a:r>
            <a:r>
              <a:rPr lang="ru-RU" sz="1600" u="sng" dirty="0"/>
              <a:t>полномочий  и  ответственности </a:t>
            </a:r>
            <a:r>
              <a:rPr lang="ru-RU" sz="1600" dirty="0"/>
              <a:t>работника, то есть в зависимости от содержания деятельности, описанной в трудовых </a:t>
            </a:r>
            <a:r>
              <a:rPr lang="ru-RU" sz="1600" dirty="0" smtClean="0"/>
              <a:t>действиях.</a:t>
            </a:r>
            <a:r>
              <a:rPr lang="ru-RU" sz="1600" b="1" dirty="0"/>
              <a:t> </a:t>
            </a:r>
            <a:endParaRPr lang="ru-RU" sz="1600" b="1" dirty="0" smtClean="0"/>
          </a:p>
          <a:p>
            <a:pPr marL="0" indent="0">
              <a:buNone/>
            </a:pPr>
            <a:endParaRPr lang="ru-RU" sz="1600" b="1" dirty="0"/>
          </a:p>
          <a:p>
            <a:pPr marL="0" indent="0">
              <a:buNone/>
            </a:pPr>
            <a:r>
              <a:rPr lang="ru-RU" sz="1600" b="1" i="1" dirty="0" smtClean="0"/>
              <a:t>Возможные </a:t>
            </a:r>
            <a:r>
              <a:rPr lang="ru-RU" sz="1600" b="1" i="1" dirty="0"/>
              <a:t>(для профессионально-общественного обсуждения) требования к формированию трудовых функций педагогических работников: </a:t>
            </a:r>
          </a:p>
          <a:p>
            <a:r>
              <a:rPr lang="ru-RU" sz="1600" dirty="0"/>
              <a:t>учет уровней общего образования в деятельности по проектированию и реализации </a:t>
            </a:r>
            <a:r>
              <a:rPr lang="ru-RU" sz="1600" u="sng" dirty="0"/>
              <a:t>основных общеобразовательных программ</a:t>
            </a:r>
            <a:r>
              <a:rPr lang="ru-RU" sz="1600" dirty="0"/>
              <a:t> (реализуемые педагогическим работником Федеральные государственные образовательные стандарты дошкольного, начального общего, основного общего и среднего общего образования); </a:t>
            </a:r>
          </a:p>
          <a:p>
            <a:r>
              <a:rPr lang="ru-RU" sz="1600" dirty="0"/>
              <a:t>учет различных способов реализации деятельности по </a:t>
            </a:r>
            <a:r>
              <a:rPr lang="ru-RU" sz="1600" u="sng" dirty="0"/>
              <a:t>проектированию и реализации образовательного процесса</a:t>
            </a:r>
            <a:r>
              <a:rPr lang="ru-RU" sz="1600" dirty="0"/>
              <a:t> в образовательных организациях (обучение, воспитание, развитие обучающихся</a:t>
            </a:r>
            <a:r>
              <a:rPr lang="ru-RU" sz="1600" dirty="0" smtClean="0"/>
              <a:t>); </a:t>
            </a:r>
            <a:endParaRPr lang="ru-RU" sz="1600" dirty="0"/>
          </a:p>
          <a:p>
            <a:r>
              <a:rPr lang="ru-RU" sz="1600" dirty="0" smtClean="0"/>
              <a:t>учет </a:t>
            </a:r>
            <a:r>
              <a:rPr lang="ru-RU" sz="1600" dirty="0"/>
              <a:t>особенностей контингента обучающихся, в числе которых обучающиеся, проявившие выдающиеся способности;  обучающиеся, для которых русский язык не является родным; обучающиеся с ограниченными возможностями здоровья и др</a:t>
            </a:r>
            <a:r>
              <a:rPr lang="ru-RU" sz="1600" dirty="0" smtClean="0"/>
              <a:t>.</a:t>
            </a:r>
            <a:endParaRPr lang="ru-RU" sz="1600" dirty="0"/>
          </a:p>
          <a:p>
            <a:endParaRPr lang="ru-RU" sz="1600" dirty="0"/>
          </a:p>
        </p:txBody>
      </p:sp>
      <p:grpSp>
        <p:nvGrpSpPr>
          <p:cNvPr id="26" name="Группа 25"/>
          <p:cNvGrpSpPr/>
          <p:nvPr/>
        </p:nvGrpSpPr>
        <p:grpSpPr>
          <a:xfrm>
            <a:off x="5292080" y="322296"/>
            <a:ext cx="3824940" cy="5771000"/>
            <a:chOff x="5292080" y="322296"/>
            <a:chExt cx="3824940" cy="5771000"/>
          </a:xfrm>
        </p:grpSpPr>
        <p:grpSp>
          <p:nvGrpSpPr>
            <p:cNvPr id="21" name="Группа 20"/>
            <p:cNvGrpSpPr/>
            <p:nvPr/>
          </p:nvGrpSpPr>
          <p:grpSpPr>
            <a:xfrm>
              <a:off x="5292080" y="1268760"/>
              <a:ext cx="3600400" cy="1152128"/>
              <a:chOff x="5292080" y="1268760"/>
              <a:chExt cx="3600400" cy="1152128"/>
            </a:xfrm>
          </p:grpSpPr>
          <p:sp>
            <p:nvSpPr>
              <p:cNvPr id="7" name="Скругленный прямоугольник 6"/>
              <p:cNvSpPr/>
              <p:nvPr/>
            </p:nvSpPr>
            <p:spPr>
              <a:xfrm>
                <a:off x="6084168" y="1268760"/>
                <a:ext cx="2808312" cy="1152128"/>
              </a:xfrm>
              <a:prstGeom prst="roundRect">
                <a:avLst>
                  <a:gd name="adj" fmla="val 13113"/>
                </a:avLst>
              </a:prstGeom>
            </p:spPr>
            <p:style>
              <a:lnRef idx="1">
                <a:schemeClr val="dk1"/>
              </a:lnRef>
              <a:fillRef idx="2">
                <a:schemeClr val="dk1"/>
              </a:fillRef>
              <a:effectRef idx="1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r>
                  <a:rPr lang="ru-RU" sz="1600" dirty="0" smtClean="0"/>
                  <a:t>– обеспечение</a:t>
                </a:r>
              </a:p>
              <a:p>
                <a:r>
                  <a:rPr lang="ru-RU" sz="1600" dirty="0" smtClean="0"/>
                  <a:t>– осуществление</a:t>
                </a:r>
              </a:p>
              <a:p>
                <a:r>
                  <a:rPr lang="ru-RU" sz="1600" dirty="0" smtClean="0"/>
                  <a:t>– проектирование </a:t>
                </a:r>
              </a:p>
              <a:p>
                <a:r>
                  <a:rPr lang="ru-RU" sz="1600" dirty="0" smtClean="0"/>
                  <a:t>– управление </a:t>
                </a:r>
                <a:endParaRPr lang="ru-RU" sz="1600" dirty="0"/>
              </a:p>
            </p:txBody>
          </p:sp>
          <p:cxnSp>
            <p:nvCxnSpPr>
              <p:cNvPr id="11" name="Прямая со стрелкой 10"/>
              <p:cNvCxnSpPr/>
              <p:nvPr/>
            </p:nvCxnSpPr>
            <p:spPr>
              <a:xfrm flipV="1">
                <a:off x="5292080" y="1844824"/>
                <a:ext cx="648072" cy="72008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2" name="Группа 21"/>
            <p:cNvGrpSpPr/>
            <p:nvPr/>
          </p:nvGrpSpPr>
          <p:grpSpPr>
            <a:xfrm>
              <a:off x="5292080" y="2636912"/>
              <a:ext cx="3600400" cy="1440160"/>
              <a:chOff x="5292080" y="2636912"/>
              <a:chExt cx="3600400" cy="1440160"/>
            </a:xfrm>
          </p:grpSpPr>
          <p:sp>
            <p:nvSpPr>
              <p:cNvPr id="8" name="Скругленный прямоугольник 7"/>
              <p:cNvSpPr/>
              <p:nvPr/>
            </p:nvSpPr>
            <p:spPr>
              <a:xfrm>
                <a:off x="6065197" y="2636912"/>
                <a:ext cx="2827283" cy="1440160"/>
              </a:xfrm>
              <a:prstGeom prst="roundRect">
                <a:avLst>
                  <a:gd name="adj" fmla="val 11929"/>
                </a:avLst>
              </a:prstGeom>
            </p:spPr>
            <p:style>
              <a:lnRef idx="1">
                <a:schemeClr val="accent1"/>
              </a:lnRef>
              <a:fillRef idx="2">
                <a:schemeClr val="accent1"/>
              </a:fillRef>
              <a:effectRef idx="1">
                <a:schemeClr val="accent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r>
                  <a:rPr lang="ru-RU" sz="1600" dirty="0"/>
                  <a:t>р</a:t>
                </a:r>
                <a:r>
                  <a:rPr lang="ru-RU" sz="1600" dirty="0" smtClean="0"/>
                  <a:t>еализация программ: </a:t>
                </a:r>
              </a:p>
              <a:p>
                <a:r>
                  <a:rPr lang="ru-RU" sz="1600" dirty="0" smtClean="0"/>
                  <a:t>– дошкольного образования</a:t>
                </a:r>
              </a:p>
              <a:p>
                <a:r>
                  <a:rPr lang="ru-RU" sz="1600" dirty="0" smtClean="0"/>
                  <a:t>– начального общего </a:t>
                </a:r>
              </a:p>
              <a:p>
                <a:r>
                  <a:rPr lang="ru-RU" sz="1600" dirty="0" smtClean="0"/>
                  <a:t>– основного и среднего общего образования </a:t>
                </a:r>
              </a:p>
              <a:p>
                <a:pPr algn="ctr"/>
                <a:endParaRPr lang="ru-RU" sz="1600" dirty="0"/>
              </a:p>
            </p:txBody>
          </p:sp>
          <p:cxnSp>
            <p:nvCxnSpPr>
              <p:cNvPr id="13" name="Прямая со стрелкой 12"/>
              <p:cNvCxnSpPr/>
              <p:nvPr/>
            </p:nvCxnSpPr>
            <p:spPr>
              <a:xfrm flipV="1">
                <a:off x="5292080" y="3501008"/>
                <a:ext cx="648072" cy="180020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grpSp>
          <p:nvGrpSpPr>
            <p:cNvPr id="23" name="Группа 22"/>
            <p:cNvGrpSpPr/>
            <p:nvPr/>
          </p:nvGrpSpPr>
          <p:grpSpPr>
            <a:xfrm>
              <a:off x="5292080" y="4293096"/>
              <a:ext cx="3600400" cy="1800200"/>
              <a:chOff x="5292080" y="4293096"/>
              <a:chExt cx="3600400" cy="1800200"/>
            </a:xfrm>
          </p:grpSpPr>
          <p:sp>
            <p:nvSpPr>
              <p:cNvPr id="9" name="Скругленный прямоугольник 8"/>
              <p:cNvSpPr/>
              <p:nvPr/>
            </p:nvSpPr>
            <p:spPr>
              <a:xfrm>
                <a:off x="6074681" y="4293096"/>
                <a:ext cx="2817799" cy="1800200"/>
              </a:xfrm>
              <a:prstGeom prst="roundRect">
                <a:avLst>
                  <a:gd name="adj" fmla="val 9844"/>
                </a:avLst>
              </a:prstGeom>
            </p:spPr>
            <p:style>
              <a:lnRef idx="1">
                <a:schemeClr val="accent2"/>
              </a:lnRef>
              <a:fillRef idx="2">
                <a:schemeClr val="accent2"/>
              </a:fillRef>
              <a:effectRef idx="1">
                <a:schemeClr val="accent2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r>
                  <a:rPr lang="ru-RU" sz="1600" dirty="0" smtClean="0"/>
                  <a:t>– проектирование и реализация образовательного процесса </a:t>
                </a:r>
              </a:p>
              <a:p>
                <a:r>
                  <a:rPr lang="ru-RU" sz="1600" dirty="0" smtClean="0"/>
                  <a:t>– проектирование и реализация основных общеобразовательных программ </a:t>
                </a:r>
              </a:p>
            </p:txBody>
          </p:sp>
          <p:cxnSp>
            <p:nvCxnSpPr>
              <p:cNvPr id="17" name="Прямая со стрелкой 16"/>
              <p:cNvCxnSpPr/>
              <p:nvPr/>
            </p:nvCxnSpPr>
            <p:spPr>
              <a:xfrm>
                <a:off x="5292080" y="4941168"/>
                <a:ext cx="648072" cy="144016"/>
              </a:xfrm>
              <a:prstGeom prst="straightConnector1">
                <a:avLst/>
              </a:prstGeom>
              <a:ln>
                <a:tailEnd type="arrow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24" name="TextBox 23"/>
            <p:cNvSpPr txBox="1"/>
            <p:nvPr/>
          </p:nvSpPr>
          <p:spPr>
            <a:xfrm>
              <a:off x="5840656" y="322296"/>
              <a:ext cx="3276364" cy="95410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ru-RU" sz="1400" b="1" i="1" dirty="0" smtClean="0"/>
                <a:t>Несколько оснований для построения системы обобщенных трудовых функций и трудовых функций  профстандарта педагога </a:t>
              </a:r>
              <a:endParaRPr lang="ru-RU" sz="1400" b="1" i="1" dirty="0"/>
            </a:p>
          </p:txBody>
        </p:sp>
      </p:grpSp>
      <p:sp>
        <p:nvSpPr>
          <p:cNvPr id="25" name="TextBox 24"/>
          <p:cNvSpPr txBox="1"/>
          <p:nvPr/>
        </p:nvSpPr>
        <p:spPr>
          <a:xfrm>
            <a:off x="5222108" y="5667101"/>
            <a:ext cx="30328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0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?</a:t>
            </a:r>
            <a:endParaRPr lang="ru-RU" sz="2000" dirty="0">
              <a:solidFill>
                <a:schemeClr val="tx2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253038883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75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>
          <a:xfrm>
            <a:off x="251520" y="116632"/>
            <a:ext cx="8892480" cy="389676"/>
          </a:xfrm>
        </p:spPr>
        <p:txBody>
          <a:bodyPr>
            <a:noAutofit/>
          </a:bodyPr>
          <a:lstStyle/>
          <a:p>
            <a:r>
              <a:rPr lang="ru-RU" sz="1600" dirty="0"/>
              <a:t>Уровни </a:t>
            </a:r>
            <a:r>
              <a:rPr lang="ru-RU" sz="1600" dirty="0" smtClean="0"/>
              <a:t>квалификации в </a:t>
            </a:r>
            <a:r>
              <a:rPr lang="ru-RU" sz="1600" dirty="0"/>
              <a:t>целях разработки проектов профессиональных  </a:t>
            </a:r>
            <a:r>
              <a:rPr lang="ru-RU" sz="1600" dirty="0" smtClean="0"/>
              <a:t>стандартов</a:t>
            </a:r>
            <a:endParaRPr lang="ru-RU" sz="1600" dirty="0"/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78356679"/>
              </p:ext>
            </p:extLst>
          </p:nvPr>
        </p:nvGraphicFramePr>
        <p:xfrm>
          <a:off x="251520" y="1052736"/>
          <a:ext cx="8784976" cy="5178135"/>
        </p:xfrm>
        <a:graphic>
          <a:graphicData uri="http://schemas.openxmlformats.org/drawingml/2006/table">
            <a:tbl>
              <a:tblPr firstRow="1" firstCol="1" lastRow="1" lastCol="1" bandRow="1" bandCol="1">
                <a:tableStyleId>{5940675A-B579-460E-94D1-54222C63F5DA}</a:tableStyleId>
              </a:tblPr>
              <a:tblGrid>
                <a:gridCol w="381956"/>
                <a:gridCol w="2138324"/>
                <a:gridCol w="1512168"/>
                <a:gridCol w="2088232"/>
                <a:gridCol w="2664296"/>
              </a:tblGrid>
              <a:tr h="148705">
                <a:tc rowSpan="2">
                  <a:txBody>
                    <a:bodyPr/>
                    <a:lstStyle/>
                    <a:p>
                      <a:pPr marL="71755" algn="ctr">
                        <a:spcAft>
                          <a:spcPts val="0"/>
                        </a:spcAft>
                      </a:pPr>
                      <a:r>
                        <a:rPr lang="ru-RU" sz="900" b="1" dirty="0">
                          <a:effectLst/>
                        </a:rPr>
                        <a:t>Уро­вень</a:t>
                      </a:r>
                      <a:endParaRPr lang="ru-RU" sz="9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 vert="vert270">
                    <a:solidFill>
                      <a:schemeClr val="bg1">
                        <a:lumMod val="65000"/>
                      </a:schemeClr>
                    </a:solidFill>
                  </a:tcPr>
                </a:tc>
                <a:tc grid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b="1">
                          <a:effectLst/>
                        </a:rPr>
                        <a:t>Показатели уровней квалификации</a:t>
                      </a:r>
                      <a:endParaRPr lang="ru-RU" sz="900" b="1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65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b="1" dirty="0">
                          <a:effectLst/>
                        </a:rPr>
                        <a:t>Основные пути достижения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b="1" dirty="0">
                          <a:effectLst/>
                        </a:rPr>
                        <a:t> уровня квалифи­кации</a:t>
                      </a:r>
                      <a:endParaRPr lang="ru-RU" sz="9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65000"/>
                      </a:schemeClr>
                    </a:solidFill>
                  </a:tcPr>
                </a:tc>
              </a:tr>
              <a:tr h="29741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b="1" dirty="0">
                          <a:effectLst/>
                        </a:rPr>
                        <a:t>Полномочия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b="1" dirty="0">
                          <a:effectLst/>
                        </a:rPr>
                        <a:t>и ответствен­ность</a:t>
                      </a:r>
                      <a:endParaRPr lang="ru-RU" sz="9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b="1" dirty="0">
                          <a:effectLst/>
                        </a:rPr>
                        <a:t>Характер умений</a:t>
                      </a:r>
                      <a:endParaRPr lang="ru-RU" sz="9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6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b="1" dirty="0">
                          <a:effectLst/>
                        </a:rPr>
                        <a:t>Характер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b="1" dirty="0">
                          <a:effectLst/>
                        </a:rPr>
                        <a:t>знаний</a:t>
                      </a:r>
                      <a:endParaRPr lang="ru-RU" sz="9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65000"/>
                      </a:schemeClr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054599">
                <a:tc>
                  <a:txBody>
                    <a:bodyPr/>
                    <a:lstStyle/>
                    <a:p>
                      <a:pPr marL="71755"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effectLst/>
                        </a:rPr>
                        <a:t>5 уро­вень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 vert="vert270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Самостоятельная деятельность по  решению практических задач, требу­ющих самостоя­тельного анализа ситуации и ее изменений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Участие в управлении решением поставленных задач в рамках подразделе­ния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Ответственность за решение поставленных задач или результат деятель­ности  группы работников или подразделения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Решение различных типов прак­тических задач с элементами проектирования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Выбор спосо­бов решения в изменяющихся (раз­личных) усло­виях рабочей ситуации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Текущий и итоговый контроль, оценка и кор­рекция деятель­ности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Применение профессиональных знаний технологического или методического харак­тера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Самостоятельный поиск информа­ции, необ­ходимой для ре­шения постав­ленных профессиональных за­дач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Образовательные программы среднего профессионального образования - программы подготовки специалистов среднего звена, программы подготовки квалифицированных рабочих (служащих).</a:t>
                      </a:r>
                    </a:p>
                    <a:p>
                      <a:pPr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 Основные программы профессионального обуче­ния –  программы профессиональной подготовки по профессиям рабочих, должностям служащих, программы переподготовки рабочих, служащих, программы повышения квалификации рабочих, служащих</a:t>
                      </a:r>
                    </a:p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Дополнительные профессиональные программы</a:t>
                      </a:r>
                    </a:p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Практический опыт</a:t>
                      </a:r>
                    </a:p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 </a:t>
                      </a:r>
                      <a:endParaRPr lang="ru-RU" sz="9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95000"/>
                      </a:schemeClr>
                    </a:solidFill>
                  </a:tcPr>
                </a:tc>
              </a:tr>
              <a:tr h="1278103">
                <a:tc>
                  <a:txBody>
                    <a:bodyPr/>
                    <a:lstStyle/>
                    <a:p>
                      <a:pPr marL="71755"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effectLst/>
                        </a:rPr>
                        <a:t>6 уровень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 vert="vert270"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Самостоятельная деятельность, предполагающая определение задач  собственной работы и/или подчиненных по достижению цели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Обеспечение взаимодействия сотрудников и смежных подразделений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Ответственность за результат выполнения работ на уровне подразделения или организации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Разработка, внедрение, контроль, оценка и кор­ректировка направлений профессиональной деятель­но­сти, технологических или методических ре­шений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Применение  профессиональных знаний технологического или методического харак­тера, в том числе, инновационных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Самостоятельный поиск, ана­лиз и оценка профессиональной информа­ции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 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Образовательные программы высшего образования - программы бакалавриата</a:t>
                      </a:r>
                    </a:p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Образовательные программы среднего профессио­нального образова­ния - программы подготовки специалистов среднего звена</a:t>
                      </a:r>
                    </a:p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Дополнительные профессиональные программы</a:t>
                      </a:r>
                    </a:p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Практический опыт</a:t>
                      </a:r>
                    </a:p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 </a:t>
                      </a:r>
                      <a:endParaRPr lang="ru-RU" sz="900" b="1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85000"/>
                      </a:schemeClr>
                    </a:solidFill>
                  </a:tcPr>
                </a:tc>
              </a:tr>
              <a:tr h="1259415">
                <a:tc>
                  <a:txBody>
                    <a:bodyPr/>
                    <a:lstStyle/>
                    <a:p>
                      <a:pPr marL="71755"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effectLst/>
                        </a:rPr>
                        <a:t>7 уровень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 vert="vert270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Определение стратегии, управление процессами и деятельностью, в том числе, инновацион­ной, с принятием решения на уровне крупных организа­ций или подразде­лений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Ответствен­ность за результаты деятельности круп­ных организаций или подразделений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Решение задач развития области профессиональной дея­тель­ности и (или) организации с использова­нием  разно­образных ме­тодов и технологий, в том числе, инновационных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Разработка новых мето­дов, технологий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Понимание методологических ос­нов профессиональной деятельности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Создание новых знаний прикладного характера  в определенной области </a:t>
                      </a:r>
                    </a:p>
                    <a:p>
                      <a:pPr>
                        <a:spcAft>
                          <a:spcPts val="300"/>
                        </a:spcAft>
                      </a:pPr>
                      <a:r>
                        <a:rPr lang="ru-RU" sz="900" dirty="0">
                          <a:effectLst/>
                        </a:rPr>
                        <a:t>Определение источников и поиск информации, необходимой для развития области профессиональной деятельно­сти и /или организации</a:t>
                      </a: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Образовательные программы высшего образования – программы магистратуры или </a:t>
                      </a:r>
                      <a:r>
                        <a:rPr lang="ru-RU" sz="900" dirty="0" err="1">
                          <a:effectLst/>
                        </a:rPr>
                        <a:t>спе­циалитета</a:t>
                      </a:r>
                      <a:endParaRPr lang="ru-RU" sz="900" dirty="0">
                        <a:effectLst/>
                      </a:endParaRPr>
                    </a:p>
                    <a:p>
                      <a:pPr marL="359410" indent="-179705"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Дополнительные профессиональные программы</a:t>
                      </a:r>
                    </a:p>
                    <a:p>
                      <a:pPr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r>
                        <a:rPr lang="ru-RU" sz="900" dirty="0">
                          <a:effectLst/>
                        </a:rPr>
                        <a:t>Практический опыт</a:t>
                      </a:r>
                    </a:p>
                    <a:p>
                      <a:pPr>
                        <a:spcAft>
                          <a:spcPts val="300"/>
                        </a:spcAft>
                        <a:tabLst>
                          <a:tab pos="588645" algn="l"/>
                          <a:tab pos="800100" algn="l"/>
                        </a:tabLst>
                      </a:pPr>
                      <a:endParaRPr lang="ru-RU" sz="900" dirty="0">
                        <a:effectLst/>
                        <a:latin typeface="Times New Roman"/>
                        <a:ea typeface="Times New Roman"/>
                      </a:endParaRPr>
                    </a:p>
                  </a:txBody>
                  <a:tcPr marL="22002" marR="22002" marT="0" marB="0">
                    <a:solidFill>
                      <a:schemeClr val="bg1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7" name="Прямоугольник 6"/>
          <p:cNvSpPr/>
          <p:nvPr/>
        </p:nvSpPr>
        <p:spPr>
          <a:xfrm>
            <a:off x="251520" y="476672"/>
            <a:ext cx="8712968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200" i="1" dirty="0"/>
              <a:t>Приказ Минтруда России «Об утверждении уровней квалификации в целях разработки проектов профессиональных стандартов» №148н от 12 апреля 2013 г. Зарегистрирован в Минюсте 27 мая 2013, № 28534</a:t>
            </a:r>
          </a:p>
        </p:txBody>
      </p:sp>
    </p:spTree>
    <p:extLst>
      <p:ext uri="{BB962C8B-B14F-4D97-AF65-F5344CB8AC3E}">
        <p14:creationId xmlns:p14="http://schemas.microsoft.com/office/powerpoint/2010/main" xmlns="" val="1632984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000" dirty="0"/>
              <a:t>Возможности построения структуры трудовых функций профессионального стандарта педагога с учетом требований нормативно-правовой документации и специфики вида профессиональной деятельности 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1254618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71500" y="269776"/>
            <a:ext cx="4114800" cy="1143000"/>
          </a:xfrm>
        </p:spPr>
        <p:txBody>
          <a:bodyPr>
            <a:noAutofit/>
          </a:bodyPr>
          <a:lstStyle/>
          <a:p>
            <a:r>
              <a:rPr lang="ru-RU" sz="2800" dirty="0"/>
              <a:t>Структура утвержденного профессионального стандарта </a:t>
            </a:r>
            <a:r>
              <a:rPr lang="ru-RU" sz="2800" dirty="0" smtClean="0"/>
              <a:t>педагога</a:t>
            </a:r>
            <a:endParaRPr lang="ru-RU" sz="2800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373832" y="5805264"/>
            <a:ext cx="8424936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1400" i="1" dirty="0"/>
              <a:t>Приказ Минтруда России «Об утверждении профессионального стандарта «Педагог (педагогическая деятельность в сфере дошкольного, начального общего, основного общего, среднего общего образования) (воспитатель, учитель)» № 544н от 18 октября 2013 г. Зарегистрирован в Минюсте 6 декабря 2013, № 30550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330904902"/>
              </p:ext>
            </p:extLst>
          </p:nvPr>
        </p:nvGraphicFramePr>
        <p:xfrm>
          <a:off x="373831" y="1628802"/>
          <a:ext cx="8424937" cy="402812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436413"/>
                <a:gridCol w="3436413"/>
                <a:gridCol w="1552111"/>
              </a:tblGrid>
              <a:tr h="258236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Обобщенная трудовая функция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Трудовая функция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Уровень квалификации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461988">
                <a:tc rowSpan="3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проектированию и реализации образовательного процесса в образовательных организациях  дошкольного, начального общего, основного общего, среднего общего образования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Общепедагогическая функция. Обучение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48096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Воспитательная деятельность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62135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Развивающая деятельность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516471">
                <a:tc rowSpan="5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проектированию и реализации основных общеобразовательных программ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дошкольного образования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51647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начального общего образования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51647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основного и среднего общего образования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2582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Модуль «Предметное обучение. Математика»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2582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Модуль «Предметное обучение. Русский язык»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744937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4114800" cy="1143000"/>
          </a:xfrm>
        </p:spPr>
        <p:txBody>
          <a:bodyPr>
            <a:noAutofit/>
          </a:bodyPr>
          <a:lstStyle/>
          <a:p>
            <a:r>
              <a:rPr lang="ru-RU" sz="2000" dirty="0"/>
              <a:t>Структура </a:t>
            </a:r>
            <a:r>
              <a:rPr lang="ru-RU" sz="2000" dirty="0" smtClean="0"/>
              <a:t>профстандарта </a:t>
            </a:r>
            <a:r>
              <a:rPr lang="ru-RU" sz="2000" dirty="0"/>
              <a:t>педагога (Вариант 1 для профессионально-общественного обсуждения</a:t>
            </a:r>
            <a:r>
              <a:rPr lang="ru-RU" sz="2000" dirty="0" smtClean="0"/>
              <a:t>)</a:t>
            </a:r>
            <a:endParaRPr lang="ru-RU" sz="2000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718782898"/>
              </p:ext>
            </p:extLst>
          </p:nvPr>
        </p:nvGraphicFramePr>
        <p:xfrm>
          <a:off x="395536" y="1628800"/>
          <a:ext cx="8496943" cy="504227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664296"/>
                <a:gridCol w="4680520"/>
                <a:gridCol w="1152127"/>
              </a:tblGrid>
              <a:tr h="22003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Обобщенная трудовая функция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Трудовая функция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Уровень квалификации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383135">
                <a:tc rowSpan="4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проектированию и реализации образовательного процесса в образовательных организациях  дошкольного, начального общего, основного общего, среднего общего образования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</a:rPr>
                        <a:t>Организация и обеспечение процесса обучения и воспитания</a:t>
                      </a:r>
                      <a:endParaRPr lang="ru-RU" sz="1200" dirty="0">
                        <a:solidFill>
                          <a:srgbClr val="C00000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</a:rPr>
                        <a:t>5</a:t>
                      </a:r>
                      <a:endParaRPr lang="ru-RU" sz="1200" dirty="0">
                        <a:solidFill>
                          <a:srgbClr val="C00000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33059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Общепедагогическая функция. Обучение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34433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Воспитательная деятельность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32574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Развивающая деятельность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440067">
                <a:tc rowSpan="8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проектированию и реализации основных общеобразовательных программ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Организация и осуществление педагогической деятельности по реализации программ дошкольного образования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44006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Организация и осуществление педагогической деятельности по реализации программ начального общего образования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44006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Организация и осуществление педагогической деятельности по реализации программ основного и среднего общего образования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44006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</a:rPr>
                        <a:t>Проектирование и управление педагогической деятельностью по реализации программ дошкольного образования</a:t>
                      </a:r>
                      <a:endParaRPr lang="ru-RU" sz="1200" dirty="0">
                        <a:solidFill>
                          <a:srgbClr val="C00000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C00000"/>
                          </a:solidFill>
                          <a:effectLst/>
                        </a:rPr>
                        <a:t>7</a:t>
                      </a:r>
                      <a:endParaRPr lang="ru-RU" sz="1200">
                        <a:solidFill>
                          <a:srgbClr val="C00000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44006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</a:rPr>
                        <a:t>Проектирование и управление педагогической деятельностью по реализации программ начального общего образования</a:t>
                      </a:r>
                      <a:endParaRPr lang="ru-RU" sz="1200" dirty="0">
                        <a:solidFill>
                          <a:srgbClr val="C00000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</a:rPr>
                        <a:t>7</a:t>
                      </a:r>
                      <a:endParaRPr lang="ru-RU" sz="1200" dirty="0">
                        <a:solidFill>
                          <a:srgbClr val="C00000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44006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rgbClr val="C00000"/>
                          </a:solidFill>
                          <a:effectLst/>
                        </a:rPr>
                        <a:t>Проектирование и управление педагогической деятельностью по реализации программ основного и среднего общего образования</a:t>
                      </a:r>
                      <a:endParaRPr lang="ru-RU" sz="1200">
                        <a:solidFill>
                          <a:srgbClr val="C00000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</a:rPr>
                        <a:t> </a:t>
                      </a:r>
                      <a:r>
                        <a:rPr lang="ru-RU" sz="1200" dirty="0" smtClean="0">
                          <a:solidFill>
                            <a:srgbClr val="C00000"/>
                          </a:solidFill>
                          <a:effectLst/>
                        </a:rPr>
                        <a:t>7</a:t>
                      </a:r>
                      <a:endParaRPr lang="ru-RU" sz="1200" dirty="0">
                        <a:solidFill>
                          <a:srgbClr val="C00000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31766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Модуль «Предметное обучение. Математика»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  <a:tr h="33463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Модуль «Предметное обучение. Русский язык»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2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4417" marR="54417" marT="0" marB="0" anchor="ctr"/>
                </a:tc>
              </a:tr>
            </a:tbl>
          </a:graphicData>
        </a:graphic>
      </p:graphicFrame>
      <p:sp>
        <p:nvSpPr>
          <p:cNvPr id="7" name="Скругленный прямоугольник 6"/>
          <p:cNvSpPr/>
          <p:nvPr/>
        </p:nvSpPr>
        <p:spPr>
          <a:xfrm>
            <a:off x="4788024" y="188639"/>
            <a:ext cx="2304256" cy="1283925"/>
          </a:xfrm>
          <a:prstGeom prst="roundRect">
            <a:avLst>
              <a:gd name="adj" fmla="val 9844"/>
            </a:avLst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200" dirty="0" smtClean="0"/>
              <a:t>– проектирование и реализация образовательного процесса </a:t>
            </a:r>
          </a:p>
          <a:p>
            <a:r>
              <a:rPr lang="ru-RU" sz="1200" dirty="0" smtClean="0"/>
              <a:t>– проектирование и реализация основных общеобразовательных программ </a:t>
            </a: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6411177" y="655031"/>
            <a:ext cx="1981928" cy="875883"/>
          </a:xfrm>
          <a:prstGeom prst="roundRect">
            <a:avLst>
              <a:gd name="adj" fmla="val 11929"/>
            </a:avLst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100" dirty="0"/>
              <a:t>р</a:t>
            </a:r>
            <a:r>
              <a:rPr lang="ru-RU" sz="1100" dirty="0" smtClean="0"/>
              <a:t>еализация программ: </a:t>
            </a:r>
          </a:p>
          <a:p>
            <a:r>
              <a:rPr lang="ru-RU" sz="1100" dirty="0" smtClean="0"/>
              <a:t>– дошкольного образования</a:t>
            </a:r>
          </a:p>
          <a:p>
            <a:r>
              <a:rPr lang="ru-RU" sz="1100" dirty="0" smtClean="0"/>
              <a:t>– начального общего </a:t>
            </a:r>
          </a:p>
          <a:p>
            <a:r>
              <a:rPr lang="ru-RU" sz="1100" dirty="0" smtClean="0"/>
              <a:t>– основного и среднего общего образования </a:t>
            </a: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7763754" y="228404"/>
            <a:ext cx="1380246" cy="602197"/>
          </a:xfrm>
          <a:prstGeom prst="roundRect">
            <a:avLst>
              <a:gd name="adj" fmla="val 13113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050" dirty="0" smtClean="0"/>
              <a:t>– обеспечение</a:t>
            </a:r>
          </a:p>
          <a:p>
            <a:r>
              <a:rPr lang="ru-RU" sz="1050" dirty="0" smtClean="0"/>
              <a:t>– осуществление</a:t>
            </a:r>
          </a:p>
          <a:p>
            <a:r>
              <a:rPr lang="ru-RU" sz="1050" dirty="0" smtClean="0"/>
              <a:t>– проектирование </a:t>
            </a:r>
          </a:p>
          <a:p>
            <a:r>
              <a:rPr lang="ru-RU" sz="1050" dirty="0" smtClean="0"/>
              <a:t>– управление </a:t>
            </a:r>
            <a:endParaRPr lang="ru-RU" sz="1050" dirty="0"/>
          </a:p>
        </p:txBody>
      </p:sp>
    </p:spTree>
    <p:extLst>
      <p:ext uri="{BB962C8B-B14F-4D97-AF65-F5344CB8AC3E}">
        <p14:creationId xmlns:p14="http://schemas.microsoft.com/office/powerpoint/2010/main" xmlns="" val="23308090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4114800" cy="1143000"/>
          </a:xfrm>
        </p:spPr>
        <p:txBody>
          <a:bodyPr>
            <a:noAutofit/>
          </a:bodyPr>
          <a:lstStyle/>
          <a:p>
            <a:r>
              <a:rPr lang="ru-RU" sz="2000" dirty="0"/>
              <a:t>Структура профстандарта педагога (Вариант </a:t>
            </a:r>
            <a:r>
              <a:rPr lang="ru-RU" sz="2000" dirty="0" smtClean="0"/>
              <a:t>2 </a:t>
            </a:r>
            <a:r>
              <a:rPr lang="ru-RU" sz="2000" dirty="0"/>
              <a:t>для профессионально-общественного обсуждения)</a:t>
            </a:r>
          </a:p>
        </p:txBody>
      </p:sp>
      <p:sp>
        <p:nvSpPr>
          <p:cNvPr id="5" name="Скругленный прямоугольник 4"/>
          <p:cNvSpPr/>
          <p:nvPr/>
        </p:nvSpPr>
        <p:spPr>
          <a:xfrm>
            <a:off x="4985328" y="116632"/>
            <a:ext cx="2376264" cy="1296144"/>
          </a:xfrm>
          <a:prstGeom prst="roundRect">
            <a:avLst>
              <a:gd name="adj" fmla="val 11929"/>
            </a:avLst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200" dirty="0"/>
              <a:t>р</a:t>
            </a:r>
            <a:r>
              <a:rPr lang="ru-RU" sz="1200" dirty="0" smtClean="0"/>
              <a:t>еализация программ: </a:t>
            </a:r>
          </a:p>
          <a:p>
            <a:r>
              <a:rPr lang="ru-RU" sz="1200" dirty="0" smtClean="0"/>
              <a:t>– дошкольного образования</a:t>
            </a:r>
          </a:p>
          <a:p>
            <a:r>
              <a:rPr lang="ru-RU" sz="1200" dirty="0" smtClean="0"/>
              <a:t>– начального общего </a:t>
            </a:r>
          </a:p>
          <a:p>
            <a:r>
              <a:rPr lang="ru-RU" sz="1200" dirty="0" smtClean="0"/>
              <a:t>– основного и среднего общего образования</a:t>
            </a:r>
          </a:p>
        </p:txBody>
      </p:sp>
      <p:graphicFrame>
        <p:nvGraphicFramePr>
          <p:cNvPr id="6" name="Таблица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290795707"/>
              </p:ext>
            </p:extLst>
          </p:nvPr>
        </p:nvGraphicFramePr>
        <p:xfrm>
          <a:off x="107504" y="1556793"/>
          <a:ext cx="9036496" cy="5192931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096344"/>
                <a:gridCol w="4824536"/>
                <a:gridCol w="1115616"/>
              </a:tblGrid>
              <a:tr h="49901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</a:rPr>
                        <a:t>Обобщенная трудовая функция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Трудовая функция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Уровень квалификации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rowSpan="4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образовательных программ дошкольного образования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Организация педагогической деятельности по реализации программ дошкольного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Осуществление педагогической деятельности по реализации программ дошкольного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Проектирование педагогической деятельности по реализации программ дошкольного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Управление педагогической деятельностью по реализации программ дошкольного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rowSpan="4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образовательных программ начального общего образования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Организация педагогической деятельности по реализации программ начального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Осуществление педагогической деятельности по реализации программ начального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</a:rPr>
                        <a:t>Проектирование педагогической деятельности по реализации программ начального общего образования 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Управление педагогической деятельностью по реализации программ начального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rowSpan="4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основных образовательных программ основного и среднего общего образования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Организация педагогической деятельности по реализации программ основного и среднего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Осуществление педагогической деятельности по реализации программ основного и среднего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Проектирование педагогической деятельности по реализации программ основного и среднего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Управление педагогической деятельностью по реализации программ основного и среднего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332674">
                <a:tc rowSpan="3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проектированию и реализации программ преподавания учебных предметов (дисциплин) основного и среднего общего образования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Организация профильного обучения, разработка и реализация программ профессиональной ориентации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16633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Предметное обучение. Математика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  <a:tr h="16633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Предметное обучение. Русский язык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59799" marR="59799" marT="0" marB="0" anchor="ctr"/>
                </a:tc>
              </a:tr>
            </a:tbl>
          </a:graphicData>
        </a:graphic>
      </p:graphicFrame>
      <p:sp>
        <p:nvSpPr>
          <p:cNvPr id="7" name="Скругленный прямоугольник 6"/>
          <p:cNvSpPr/>
          <p:nvPr/>
        </p:nvSpPr>
        <p:spPr>
          <a:xfrm>
            <a:off x="6906285" y="764703"/>
            <a:ext cx="1986195" cy="655129"/>
          </a:xfrm>
          <a:prstGeom prst="roundRect">
            <a:avLst>
              <a:gd name="adj" fmla="val 13113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200" dirty="0" smtClean="0"/>
              <a:t>– обеспечение</a:t>
            </a:r>
          </a:p>
          <a:p>
            <a:r>
              <a:rPr lang="ru-RU" sz="1200" dirty="0" smtClean="0"/>
              <a:t>– осуществление</a:t>
            </a:r>
          </a:p>
          <a:p>
            <a:r>
              <a:rPr lang="ru-RU" sz="1200" dirty="0" smtClean="0"/>
              <a:t>– проектирование </a:t>
            </a:r>
          </a:p>
          <a:p>
            <a:r>
              <a:rPr lang="ru-RU" sz="1200" dirty="0" smtClean="0"/>
              <a:t>– управление </a:t>
            </a:r>
            <a:endParaRPr lang="ru-RU" sz="1200" dirty="0"/>
          </a:p>
        </p:txBody>
      </p:sp>
    </p:spTree>
    <p:extLst>
      <p:ext uri="{BB962C8B-B14F-4D97-AF65-F5344CB8AC3E}">
        <p14:creationId xmlns:p14="http://schemas.microsoft.com/office/powerpoint/2010/main" xmlns="" val="2381773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4114800" cy="1143000"/>
          </a:xfrm>
        </p:spPr>
        <p:txBody>
          <a:bodyPr>
            <a:noAutofit/>
          </a:bodyPr>
          <a:lstStyle/>
          <a:p>
            <a:r>
              <a:rPr lang="ru-RU" sz="2000" dirty="0"/>
              <a:t>Структура профстандарта педагога (Вариант </a:t>
            </a:r>
            <a:r>
              <a:rPr lang="ru-RU" sz="2000" dirty="0" smtClean="0"/>
              <a:t>3 </a:t>
            </a:r>
            <a:r>
              <a:rPr lang="ru-RU" sz="2000" dirty="0"/>
              <a:t>для профессионально-общественного обсуждения)</a:t>
            </a:r>
          </a:p>
        </p:txBody>
      </p:sp>
      <p:sp>
        <p:nvSpPr>
          <p:cNvPr id="4" name="Скругленный прямоугольник 3"/>
          <p:cNvSpPr/>
          <p:nvPr/>
        </p:nvSpPr>
        <p:spPr>
          <a:xfrm>
            <a:off x="4932040" y="116632"/>
            <a:ext cx="2016224" cy="1296144"/>
          </a:xfrm>
          <a:prstGeom prst="roundRect">
            <a:avLst>
              <a:gd name="adj" fmla="val 13113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1200" dirty="0" smtClean="0"/>
              <a:t>– обеспечение</a:t>
            </a:r>
          </a:p>
          <a:p>
            <a:r>
              <a:rPr lang="ru-RU" sz="1200" dirty="0" smtClean="0"/>
              <a:t>– осуществление</a:t>
            </a:r>
          </a:p>
          <a:p>
            <a:r>
              <a:rPr lang="ru-RU" sz="1200" dirty="0" smtClean="0"/>
              <a:t>– проектирование </a:t>
            </a:r>
          </a:p>
          <a:p>
            <a:r>
              <a:rPr lang="ru-RU" sz="1200" dirty="0" smtClean="0"/>
              <a:t>– управление </a:t>
            </a:r>
            <a:endParaRPr lang="ru-RU" sz="1200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4244601812"/>
              </p:ext>
            </p:extLst>
          </p:nvPr>
        </p:nvGraphicFramePr>
        <p:xfrm>
          <a:off x="251520" y="1556792"/>
          <a:ext cx="8712969" cy="514220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2141323"/>
                <a:gridCol w="5563533"/>
                <a:gridCol w="1008113"/>
              </a:tblGrid>
              <a:tr h="39763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Обобщенная трудовая функция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Трудовая функция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Уровень квалификации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32545">
                <a:tc rowSpan="6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Организация и обеспечение педагогической деятельности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Обучение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5061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Воспитательная деятельность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3254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Развивающая деятельность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21829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дошкольного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начального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26508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основного и среднего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5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35556">
                <a:tc rowSpan="6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Осуществление педагогической деятельности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Обучение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44593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Воспитательная деятельность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3254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Развивающая деятельность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7428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дошкольного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5065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начального общего образования 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26508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основного и среднего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6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32545">
                <a:tc rowSpan="6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Проектирование педагогической деятельности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Обучение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3254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Воспитательная деятельность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50619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Развивающая деятельность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5292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дошкольного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2930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начального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9626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основного и среднего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32545">
                <a:tc rowSpan="6"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Управление педагогической деятельностью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Обучение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5815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Воспитательная деятельность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14308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Развивающая деятельность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3157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дошкольного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7996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начального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  <a:tr h="26508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100">
                          <a:solidFill>
                            <a:schemeClr val="tx1"/>
                          </a:solidFill>
                          <a:effectLst/>
                        </a:rPr>
                        <a:t>Педагогическая деятельность по реализации программ основного и среднего общего образования </a:t>
                      </a:r>
                      <a:endParaRPr lang="ru-RU" sz="110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100" dirty="0">
                          <a:solidFill>
                            <a:schemeClr val="tx1"/>
                          </a:solidFill>
                          <a:effectLst/>
                        </a:rPr>
                        <a:t>7</a:t>
                      </a:r>
                      <a:endParaRPr lang="ru-RU" sz="1100" dirty="0">
                        <a:solidFill>
                          <a:schemeClr val="tx1"/>
                        </a:solidFill>
                        <a:effectLst/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46686" marR="46686" marT="0" marB="0" anchor="ctr"/>
                </a:tc>
              </a:tr>
            </a:tbl>
          </a:graphicData>
        </a:graphic>
      </p:graphicFrame>
      <p:sp>
        <p:nvSpPr>
          <p:cNvPr id="7" name="Скругленный прямоугольник 6"/>
          <p:cNvSpPr/>
          <p:nvPr/>
        </p:nvSpPr>
        <p:spPr>
          <a:xfrm>
            <a:off x="6156176" y="752717"/>
            <a:ext cx="1872208" cy="774087"/>
          </a:xfrm>
          <a:prstGeom prst="roundRect">
            <a:avLst>
              <a:gd name="adj" fmla="val 9844"/>
            </a:avLst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900" dirty="0" smtClean="0"/>
              <a:t>– проектирование и реализация образовательного процесса </a:t>
            </a:r>
          </a:p>
          <a:p>
            <a:r>
              <a:rPr lang="ru-RU" sz="900" dirty="0" smtClean="0"/>
              <a:t>– проектирование и реализация основных общеобразовательных программ </a:t>
            </a: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7409125" y="242646"/>
            <a:ext cx="1656184" cy="540060"/>
          </a:xfrm>
          <a:prstGeom prst="roundRect">
            <a:avLst>
              <a:gd name="adj" fmla="val 11929"/>
            </a:avLst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800" dirty="0"/>
              <a:t>р</a:t>
            </a:r>
            <a:r>
              <a:rPr lang="ru-RU" sz="800" dirty="0" smtClean="0"/>
              <a:t>еализация программ: </a:t>
            </a:r>
          </a:p>
          <a:p>
            <a:r>
              <a:rPr lang="ru-RU" sz="800" dirty="0" smtClean="0"/>
              <a:t>– дошкольного образования</a:t>
            </a:r>
          </a:p>
          <a:p>
            <a:r>
              <a:rPr lang="ru-RU" sz="800" dirty="0" smtClean="0"/>
              <a:t>– начального общего </a:t>
            </a:r>
          </a:p>
          <a:p>
            <a:r>
              <a:rPr lang="ru-RU" sz="800" dirty="0" smtClean="0"/>
              <a:t>– основного и среднего общего образования</a:t>
            </a:r>
          </a:p>
        </p:txBody>
      </p:sp>
    </p:spTree>
    <p:extLst>
      <p:ext uri="{BB962C8B-B14F-4D97-AF65-F5344CB8AC3E}">
        <p14:creationId xmlns:p14="http://schemas.microsoft.com/office/powerpoint/2010/main" xmlns="" val="18433784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Схема 7"/>
          <p:cNvGraphicFramePr/>
          <p:nvPr>
            <p:extLst>
              <p:ext uri="{D42A27DB-BD31-4B8C-83A1-F6EECF244321}">
                <p14:modId xmlns:p14="http://schemas.microsoft.com/office/powerpoint/2010/main" xmlns="" val="1109018510"/>
              </p:ext>
            </p:extLst>
          </p:nvPr>
        </p:nvGraphicFramePr>
        <p:xfrm>
          <a:off x="683568" y="836712"/>
          <a:ext cx="7992888" cy="52003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7804891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Спасибо за внимание!</a:t>
            </a:r>
            <a:endParaRPr lang="ru-RU" dirty="0"/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6955931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000" dirty="0"/>
              <a:t>Основания для внесения изменений в состав трудовых функций профессионального стандарта </a:t>
            </a:r>
            <a:r>
              <a:rPr lang="en-US" sz="2000" dirty="0"/>
              <a:t>(</a:t>
            </a:r>
            <a:r>
              <a:rPr lang="ru-RU" sz="2000" dirty="0"/>
              <a:t>результаты деятельности стажировочных площадок по дифференциации уровней профстандарта)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103994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Подходы к дифференциации уровней профстандарта педагога</a:t>
            </a:r>
            <a:endParaRPr lang="ru-RU" dirty="0"/>
          </a:p>
        </p:txBody>
      </p:sp>
      <p:sp>
        <p:nvSpPr>
          <p:cNvPr id="5" name="Объект 4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endParaRPr lang="ru-RU" dirty="0"/>
          </a:p>
          <a:p>
            <a:pPr marL="0" indent="0">
              <a:buNone/>
            </a:pPr>
            <a:r>
              <a:rPr lang="ru-RU" dirty="0" smtClean="0"/>
              <a:t>1. Соответствие </a:t>
            </a:r>
            <a:r>
              <a:rPr lang="ru-RU" dirty="0"/>
              <a:t>трудовых действий профстандарта </a:t>
            </a:r>
            <a:r>
              <a:rPr lang="ru-RU" dirty="0" smtClean="0"/>
              <a:t>педагога и уровней профессионального развития педагогов. </a:t>
            </a:r>
          </a:p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endParaRPr lang="ru-RU" dirty="0" smtClean="0"/>
          </a:p>
          <a:p>
            <a:pPr marL="0" indent="0">
              <a:buNone/>
            </a:pPr>
            <a:r>
              <a:rPr lang="ru-RU" dirty="0" smtClean="0"/>
              <a:t>2. Соответствие трудовых действий профстандарта педагога и уровней высшего образования. Подготовка предложений по новой формулировке трудового действия для приведения его в соответствие с определенным уровнем образования и уровнями профессионального развития педагога. </a:t>
            </a:r>
            <a:endParaRPr lang="ru-RU" dirty="0"/>
          </a:p>
        </p:txBody>
      </p:sp>
      <p:sp>
        <p:nvSpPr>
          <p:cNvPr id="6" name="Текст 5"/>
          <p:cNvSpPr>
            <a:spLocks noGrp="1"/>
          </p:cNvSpPr>
          <p:nvPr>
            <p:ph type="body" sz="half" idx="2"/>
          </p:nvPr>
        </p:nvSpPr>
        <p:spPr/>
        <p:txBody>
          <a:bodyPr>
            <a:normAutofit/>
          </a:bodyPr>
          <a:lstStyle/>
          <a:p>
            <a:endParaRPr lang="ru-RU" dirty="0" smtClean="0"/>
          </a:p>
          <a:p>
            <a:r>
              <a:rPr lang="ru-RU" dirty="0" smtClean="0"/>
              <a:t>Июль – август 2014 года. </a:t>
            </a:r>
          </a:p>
          <a:p>
            <a:r>
              <a:rPr lang="ru-RU" dirty="0" smtClean="0"/>
              <a:t>1270 педагогических работников (21 стажировочная площадка)  </a:t>
            </a:r>
          </a:p>
          <a:p>
            <a:endParaRPr lang="ru-RU" dirty="0"/>
          </a:p>
          <a:p>
            <a:endParaRPr lang="ru-RU" dirty="0" smtClean="0"/>
          </a:p>
          <a:p>
            <a:r>
              <a:rPr lang="ru-RU" dirty="0" smtClean="0"/>
              <a:t>Ноябрь 2014 года. </a:t>
            </a:r>
          </a:p>
          <a:p>
            <a:r>
              <a:rPr lang="ru-RU" dirty="0" smtClean="0"/>
              <a:t>11 экспертов стажировочных площадок: </a:t>
            </a:r>
          </a:p>
          <a:p>
            <a:pPr marL="285750" indent="-285750">
              <a:buFont typeface="Calibri" panose="020F0502020204030204" pitchFamily="34" charset="0"/>
              <a:buChar char="–"/>
            </a:pPr>
            <a:r>
              <a:rPr lang="ru-RU" i="1" dirty="0" smtClean="0"/>
              <a:t>Амурской области,</a:t>
            </a:r>
          </a:p>
          <a:p>
            <a:pPr marL="285750" indent="-285750">
              <a:buFont typeface="Calibri" panose="020F0502020204030204" pitchFamily="34" charset="0"/>
              <a:buChar char="–"/>
            </a:pPr>
            <a:r>
              <a:rPr lang="ru-RU" i="1" dirty="0" smtClean="0"/>
              <a:t>Волгоградской области,</a:t>
            </a:r>
            <a:endParaRPr lang="ru-RU" i="1" dirty="0"/>
          </a:p>
          <a:p>
            <a:pPr marL="285750" indent="-285750">
              <a:buFont typeface="Calibri" panose="020F0502020204030204" pitchFamily="34" charset="0"/>
              <a:buChar char="–"/>
            </a:pPr>
            <a:r>
              <a:rPr lang="ru-RU" i="1" dirty="0" smtClean="0"/>
              <a:t>Липецкой области,</a:t>
            </a:r>
            <a:endParaRPr lang="ru-RU" i="1" dirty="0"/>
          </a:p>
          <a:p>
            <a:pPr marL="285750" indent="-285750">
              <a:buFont typeface="Calibri" panose="020F0502020204030204" pitchFamily="34" charset="0"/>
              <a:buChar char="–"/>
            </a:pPr>
            <a:r>
              <a:rPr lang="ru-RU" i="1" dirty="0" smtClean="0"/>
              <a:t>Республики Мордовия,</a:t>
            </a:r>
            <a:endParaRPr lang="ru-RU" i="1" dirty="0"/>
          </a:p>
          <a:p>
            <a:pPr marL="285750" indent="-285750">
              <a:buFont typeface="Calibri" panose="020F0502020204030204" pitchFamily="34" charset="0"/>
              <a:buChar char="–"/>
            </a:pPr>
            <a:r>
              <a:rPr lang="ru-RU" i="1" dirty="0" smtClean="0"/>
              <a:t>Республики Татарстан,</a:t>
            </a:r>
            <a:endParaRPr lang="ru-RU" i="1" dirty="0"/>
          </a:p>
          <a:p>
            <a:pPr marL="285750" indent="-285750">
              <a:buFont typeface="Calibri" panose="020F0502020204030204" pitchFamily="34" charset="0"/>
              <a:buChar char="–"/>
            </a:pPr>
            <a:r>
              <a:rPr lang="ru-RU" i="1" dirty="0" smtClean="0"/>
              <a:t>Тамбовской области,</a:t>
            </a:r>
            <a:endParaRPr lang="ru-RU" i="1" dirty="0"/>
          </a:p>
          <a:p>
            <a:pPr marL="285750" indent="-285750">
              <a:buFont typeface="Calibri" panose="020F0502020204030204" pitchFamily="34" charset="0"/>
              <a:buChar char="–"/>
            </a:pPr>
            <a:r>
              <a:rPr lang="ru-RU" i="1" dirty="0" smtClean="0"/>
              <a:t>Хабаровского края.</a:t>
            </a:r>
            <a:endParaRPr lang="ru-RU" i="1" dirty="0"/>
          </a:p>
          <a:p>
            <a:endParaRPr lang="ru-RU" dirty="0" smtClean="0"/>
          </a:p>
        </p:txBody>
      </p:sp>
    </p:spTree>
    <p:extLst>
      <p:ext uri="{BB962C8B-B14F-4D97-AF65-F5344CB8AC3E}">
        <p14:creationId xmlns:p14="http://schemas.microsoft.com/office/powerpoint/2010/main" xmlns="" val="24642661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Заголовок 4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400" dirty="0"/>
              <a:t>Соответствие трудовых действий профстандарта педагога и уровней профессионального развития </a:t>
            </a:r>
            <a:r>
              <a:rPr lang="ru-RU" sz="2400" dirty="0" smtClean="0"/>
              <a:t>педагогов, описание уровней профессионального развития</a:t>
            </a:r>
            <a:endParaRPr lang="ru-RU" sz="2400" dirty="0"/>
          </a:p>
        </p:txBody>
      </p:sp>
      <p:graphicFrame>
        <p:nvGraphicFramePr>
          <p:cNvPr id="8" name="Схема 7"/>
          <p:cNvGraphicFramePr/>
          <p:nvPr>
            <p:extLst>
              <p:ext uri="{D42A27DB-BD31-4B8C-83A1-F6EECF244321}">
                <p14:modId xmlns:p14="http://schemas.microsoft.com/office/powerpoint/2010/main" xmlns="" val="2739114941"/>
              </p:ext>
            </p:extLst>
          </p:nvPr>
        </p:nvGraphicFramePr>
        <p:xfrm>
          <a:off x="395536" y="836712"/>
          <a:ext cx="8496944" cy="45365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35671214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2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8" grpId="0">
        <p:bldAsOne/>
      </p:bldGraphic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" name="Таблица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624074046"/>
              </p:ext>
            </p:extLst>
          </p:nvPr>
        </p:nvGraphicFramePr>
        <p:xfrm>
          <a:off x="298872" y="542583"/>
          <a:ext cx="8640961" cy="299158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5957"/>
                <a:gridCol w="909574"/>
                <a:gridCol w="1277738"/>
                <a:gridCol w="1234423"/>
                <a:gridCol w="1234423"/>
                <a:gridCol w="1234423"/>
                <a:gridCol w="1234423"/>
              </a:tblGrid>
              <a:tr h="1734289">
                <a:tc>
                  <a:txBody>
                    <a:bodyPr/>
                    <a:lstStyle/>
                    <a:p>
                      <a:pPr algn="ctr" fontAlgn="b"/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ТФ1 Общепедагогическая функция. Обучение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ТФ2 Воспитательная деятельность 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ТФ3 Развивающая деятельность 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ТФ4 Педагогическая деятельность по реализации программ дошкольного образования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ТФ5 Педагогическая деятельность по реализации программ начального общего образования 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ТФ6 Педагогическая деятельность … основного и среднего общего образования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  <a:tr h="277673">
                <a:tc>
                  <a:txBody>
                    <a:bodyPr/>
                    <a:lstStyle/>
                    <a:p>
                      <a:pPr algn="l" fontAlgn="b"/>
                      <a:r>
                        <a:rPr lang="ru-RU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УРОВЕНЬ 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/>
                </a:tc>
              </a:tr>
              <a:tr h="277673">
                <a:tc>
                  <a:txBody>
                    <a:bodyPr/>
                    <a:lstStyle/>
                    <a:p>
                      <a:pPr algn="l" fontAlgn="b"/>
                      <a:r>
                        <a:rPr lang="ru-RU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УРОВЕНЬ 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/>
                </a:tc>
              </a:tr>
              <a:tr h="277673">
                <a:tc>
                  <a:txBody>
                    <a:bodyPr/>
                    <a:lstStyle/>
                    <a:p>
                      <a:pPr algn="l" fontAlgn="b"/>
                      <a:r>
                        <a:rPr lang="ru-RU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УРОВЕНЬ 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  <a:tr h="277673">
                <a:tc>
                  <a:txBody>
                    <a:bodyPr/>
                    <a:lstStyle/>
                    <a:p>
                      <a:pPr algn="l" fontAlgn="b"/>
                      <a:r>
                        <a:rPr lang="ru-RU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УРОВЕНЬ 4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-</a:t>
                      </a:r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  <p:sp>
        <p:nvSpPr>
          <p:cNvPr id="12" name="TextBox 11"/>
          <p:cNvSpPr txBox="1"/>
          <p:nvPr/>
        </p:nvSpPr>
        <p:spPr>
          <a:xfrm>
            <a:off x="539552" y="188640"/>
            <a:ext cx="8061822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700" i="1" dirty="0" smtClean="0"/>
              <a:t>Распределение трудовых действий по трудовым функциям и уровням, всего 60 ТД</a:t>
            </a:r>
            <a:endParaRPr lang="ru-RU" sz="1700" i="1" dirty="0"/>
          </a:p>
        </p:txBody>
      </p:sp>
      <p:pic>
        <p:nvPicPr>
          <p:cNvPr id="7" name="Picture 4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 t="-1" b="36094"/>
          <a:stretch/>
        </p:blipFill>
        <p:spPr bwMode="auto">
          <a:xfrm>
            <a:off x="201093" y="3933056"/>
            <a:ext cx="8738740" cy="280708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Прямоугольник 5"/>
          <p:cNvSpPr/>
          <p:nvPr/>
        </p:nvSpPr>
        <p:spPr>
          <a:xfrm>
            <a:off x="323528" y="3609890"/>
            <a:ext cx="806489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i="1" dirty="0"/>
              <a:t>Трудовая функция «Общепедагогическая функция. Обучение»</a:t>
            </a:r>
          </a:p>
        </p:txBody>
      </p:sp>
    </p:spTree>
    <p:extLst>
      <p:ext uri="{BB962C8B-B14F-4D97-AF65-F5344CB8AC3E}">
        <p14:creationId xmlns:p14="http://schemas.microsoft.com/office/powerpoint/2010/main" xmlns="" val="268799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000" b="1" dirty="0"/>
              <a:t>ВАРИАНТ А</a:t>
            </a:r>
            <a:br>
              <a:rPr lang="ru-RU" sz="2000" b="1" dirty="0"/>
            </a:br>
            <a:r>
              <a:rPr lang="ru-RU" sz="2000" b="1" dirty="0"/>
              <a:t>Закрепление за каждым трудовым действием квалификационной </a:t>
            </a:r>
            <a:r>
              <a:rPr lang="ru-RU" sz="2000" b="1" dirty="0" smtClean="0"/>
              <a:t>категории</a:t>
            </a:r>
            <a:endParaRPr lang="ru-RU" sz="2000" b="1" dirty="0"/>
          </a:p>
        </p:txBody>
      </p:sp>
      <p:grpSp>
        <p:nvGrpSpPr>
          <p:cNvPr id="24" name="Группа 23"/>
          <p:cNvGrpSpPr/>
          <p:nvPr/>
        </p:nvGrpSpPr>
        <p:grpSpPr>
          <a:xfrm>
            <a:off x="395536" y="1996674"/>
            <a:ext cx="3312368" cy="4600678"/>
            <a:chOff x="395536" y="1996674"/>
            <a:chExt cx="3312368" cy="4600678"/>
          </a:xfrm>
        </p:grpSpPr>
        <p:sp>
          <p:nvSpPr>
            <p:cNvPr id="6" name="Скругленный прямоугольник 5"/>
            <p:cNvSpPr/>
            <p:nvPr/>
          </p:nvSpPr>
          <p:spPr>
            <a:xfrm>
              <a:off x="1254278" y="2132856"/>
              <a:ext cx="2304256" cy="432048"/>
            </a:xfrm>
            <a:prstGeom prst="round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ru-RU" dirty="0" smtClean="0"/>
                <a:t>ТФ1 Обучение </a:t>
              </a:r>
              <a:endParaRPr lang="ru-RU" dirty="0"/>
            </a:p>
          </p:txBody>
        </p:sp>
        <p:sp>
          <p:nvSpPr>
            <p:cNvPr id="7" name="Скругленный прямоугольник 6"/>
            <p:cNvSpPr/>
            <p:nvPr/>
          </p:nvSpPr>
          <p:spPr>
            <a:xfrm>
              <a:off x="1265932" y="2852936"/>
              <a:ext cx="2304256" cy="432048"/>
            </a:xfrm>
            <a:prstGeom prst="round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ru-RU" dirty="0" smtClean="0"/>
                <a:t>ТФ2 Воспитание </a:t>
              </a:r>
              <a:endParaRPr lang="ru-RU" dirty="0"/>
            </a:p>
          </p:txBody>
        </p:sp>
        <p:sp>
          <p:nvSpPr>
            <p:cNvPr id="8" name="Скругленный прямоугольник 7"/>
            <p:cNvSpPr/>
            <p:nvPr/>
          </p:nvSpPr>
          <p:spPr>
            <a:xfrm>
              <a:off x="1254278" y="3529996"/>
              <a:ext cx="2304256" cy="432048"/>
            </a:xfrm>
            <a:prstGeom prst="roundRect">
              <a:avLst/>
            </a:prstGeom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ru-RU" dirty="0" smtClean="0"/>
                <a:t>ТФ3 Развитие </a:t>
              </a:r>
              <a:endParaRPr lang="ru-RU" dirty="0"/>
            </a:p>
          </p:txBody>
        </p:sp>
        <p:grpSp>
          <p:nvGrpSpPr>
            <p:cNvPr id="23" name="Группа 22"/>
            <p:cNvGrpSpPr/>
            <p:nvPr/>
          </p:nvGrpSpPr>
          <p:grpSpPr>
            <a:xfrm>
              <a:off x="395536" y="1996674"/>
              <a:ext cx="3312368" cy="4600678"/>
              <a:chOff x="395536" y="1996674"/>
              <a:chExt cx="3312368" cy="4600678"/>
            </a:xfrm>
          </p:grpSpPr>
          <p:grpSp>
            <p:nvGrpSpPr>
              <p:cNvPr id="22" name="Группа 21"/>
              <p:cNvGrpSpPr/>
              <p:nvPr/>
            </p:nvGrpSpPr>
            <p:grpSpPr>
              <a:xfrm>
                <a:off x="395536" y="1996674"/>
                <a:ext cx="3312368" cy="2144572"/>
                <a:chOff x="395536" y="1996674"/>
                <a:chExt cx="3312368" cy="2144572"/>
              </a:xfrm>
            </p:grpSpPr>
            <p:sp>
              <p:nvSpPr>
                <p:cNvPr id="11" name="Скругленный прямоугольник 10"/>
                <p:cNvSpPr/>
                <p:nvPr/>
              </p:nvSpPr>
              <p:spPr>
                <a:xfrm>
                  <a:off x="395536" y="1996674"/>
                  <a:ext cx="3312368" cy="2144572"/>
                </a:xfrm>
                <a:prstGeom prst="roundRect">
                  <a:avLst>
                    <a:gd name="adj" fmla="val 8269"/>
                  </a:avLst>
                </a:prstGeom>
                <a:noFill/>
              </p:spPr>
              <p:style>
                <a:lnRef idx="2">
                  <a:schemeClr val="dk1"/>
                </a:lnRef>
                <a:fillRef idx="1">
                  <a:schemeClr val="lt1"/>
                </a:fillRef>
                <a:effectRef idx="0">
                  <a:schemeClr val="dk1"/>
                </a:effectRef>
                <a:fontRef idx="minor">
                  <a:schemeClr val="dk1"/>
                </a:fontRef>
              </p:style>
              <p:txBody>
                <a:bodyPr rtlCol="0" anchor="ctr"/>
                <a:lstStyle/>
                <a:p>
                  <a:pPr algn="ctr"/>
                  <a:endParaRPr lang="ru-RU"/>
                </a:p>
              </p:txBody>
            </p:sp>
            <p:sp>
              <p:nvSpPr>
                <p:cNvPr id="13" name="TextBox 12"/>
                <p:cNvSpPr txBox="1"/>
                <p:nvPr/>
              </p:nvSpPr>
              <p:spPr>
                <a:xfrm>
                  <a:off x="492634" y="1996674"/>
                  <a:ext cx="707886" cy="2144572"/>
                </a:xfrm>
                <a:prstGeom prst="rect">
                  <a:avLst/>
                </a:prstGeom>
                <a:noFill/>
              </p:spPr>
              <p:txBody>
                <a:bodyPr vert="vert270" wrap="square" rtlCol="0">
                  <a:spAutoFit/>
                </a:bodyPr>
                <a:lstStyle/>
                <a:p>
                  <a:r>
                    <a:rPr lang="ru-RU" sz="1700" dirty="0" smtClean="0"/>
                    <a:t>Обобщенная трудовая функция 1</a:t>
                  </a:r>
                  <a:endParaRPr lang="ru-RU" sz="1700" dirty="0"/>
                </a:p>
              </p:txBody>
            </p:sp>
          </p:grpSp>
          <p:grpSp>
            <p:nvGrpSpPr>
              <p:cNvPr id="21" name="Группа 20"/>
              <p:cNvGrpSpPr/>
              <p:nvPr/>
            </p:nvGrpSpPr>
            <p:grpSpPr>
              <a:xfrm>
                <a:off x="395536" y="4308764"/>
                <a:ext cx="3312368" cy="2288588"/>
                <a:chOff x="395536" y="4308764"/>
                <a:chExt cx="3312368" cy="2288588"/>
              </a:xfrm>
            </p:grpSpPr>
            <p:grpSp>
              <p:nvGrpSpPr>
                <p:cNvPr id="20" name="Группа 19"/>
                <p:cNvGrpSpPr/>
                <p:nvPr/>
              </p:nvGrpSpPr>
              <p:grpSpPr>
                <a:xfrm>
                  <a:off x="395536" y="4308764"/>
                  <a:ext cx="3312368" cy="2288588"/>
                  <a:chOff x="395536" y="4308764"/>
                  <a:chExt cx="3312368" cy="2288588"/>
                </a:xfrm>
              </p:grpSpPr>
              <p:sp>
                <p:nvSpPr>
                  <p:cNvPr id="3" name="Скругленный прямоугольник 2"/>
                  <p:cNvSpPr/>
                  <p:nvPr/>
                </p:nvSpPr>
                <p:spPr>
                  <a:xfrm>
                    <a:off x="1302265" y="4509120"/>
                    <a:ext cx="2304256" cy="576064"/>
                  </a:xfrm>
                  <a:prstGeom prst="roundRect">
                    <a:avLst/>
                  </a:prstGeom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ru-RU" dirty="0" smtClean="0"/>
                      <a:t>ТФ4 Дошкольное образование</a:t>
                    </a:r>
                    <a:endParaRPr lang="ru-RU" dirty="0"/>
                  </a:p>
                </p:txBody>
              </p:sp>
              <p:sp>
                <p:nvSpPr>
                  <p:cNvPr id="4" name="Скругленный прямоугольник 3"/>
                  <p:cNvSpPr/>
                  <p:nvPr/>
                </p:nvSpPr>
                <p:spPr>
                  <a:xfrm>
                    <a:off x="1302265" y="5229200"/>
                    <a:ext cx="2304256" cy="504056"/>
                  </a:xfrm>
                  <a:prstGeom prst="roundRect">
                    <a:avLst/>
                  </a:prstGeom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ru-RU" dirty="0" smtClean="0"/>
                      <a:t>ТФ5 Начальное образование </a:t>
                    </a:r>
                    <a:endParaRPr lang="ru-RU" dirty="0"/>
                  </a:p>
                </p:txBody>
              </p:sp>
              <p:sp>
                <p:nvSpPr>
                  <p:cNvPr id="5" name="Скругленный прямоугольник 4"/>
                  <p:cNvSpPr/>
                  <p:nvPr/>
                </p:nvSpPr>
                <p:spPr>
                  <a:xfrm>
                    <a:off x="1302265" y="5877272"/>
                    <a:ext cx="2304256" cy="576064"/>
                  </a:xfrm>
                  <a:prstGeom prst="roundRect">
                    <a:avLst/>
                  </a:prstGeom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ru-RU" dirty="0" smtClean="0"/>
                      <a:t>ТФ6 </a:t>
                    </a:r>
                    <a:r>
                      <a:rPr lang="ru-RU" sz="1400" dirty="0" smtClean="0"/>
                      <a:t>Основное общее, среднее общее</a:t>
                    </a:r>
                    <a:endParaRPr lang="ru-RU" sz="1400" dirty="0"/>
                  </a:p>
                </p:txBody>
              </p:sp>
              <p:sp>
                <p:nvSpPr>
                  <p:cNvPr id="10" name="Скругленный прямоугольник 9"/>
                  <p:cNvSpPr/>
                  <p:nvPr/>
                </p:nvSpPr>
                <p:spPr>
                  <a:xfrm>
                    <a:off x="395536" y="4308764"/>
                    <a:ext cx="3312368" cy="2288588"/>
                  </a:xfrm>
                  <a:prstGeom prst="roundRect">
                    <a:avLst>
                      <a:gd name="adj" fmla="val 8269"/>
                    </a:avLst>
                  </a:prstGeom>
                  <a:noFill/>
                </p:spPr>
                <p:style>
                  <a:lnRef idx="2">
                    <a:schemeClr val="dk1"/>
                  </a:lnRef>
                  <a:fillRef idx="1">
                    <a:schemeClr val="lt1"/>
                  </a:fillRef>
                  <a:effectRef idx="0">
                    <a:schemeClr val="dk1"/>
                  </a:effectRef>
                  <a:fontRef idx="minor">
                    <a:schemeClr val="dk1"/>
                  </a:fontRef>
                </p:style>
                <p:txBody>
                  <a:bodyPr rtlCol="0" anchor="ctr"/>
                  <a:lstStyle/>
                  <a:p>
                    <a:pPr algn="ctr"/>
                    <a:endParaRPr lang="ru-RU"/>
                  </a:p>
                </p:txBody>
              </p:sp>
            </p:grpSp>
            <p:sp>
              <p:nvSpPr>
                <p:cNvPr id="14" name="TextBox 13"/>
                <p:cNvSpPr txBox="1"/>
                <p:nvPr/>
              </p:nvSpPr>
              <p:spPr>
                <a:xfrm>
                  <a:off x="492634" y="4380772"/>
                  <a:ext cx="707886" cy="2144572"/>
                </a:xfrm>
                <a:prstGeom prst="rect">
                  <a:avLst/>
                </a:prstGeom>
                <a:noFill/>
              </p:spPr>
              <p:txBody>
                <a:bodyPr vert="vert270" wrap="square" rtlCol="0">
                  <a:spAutoFit/>
                </a:bodyPr>
                <a:lstStyle/>
                <a:p>
                  <a:r>
                    <a:rPr lang="ru-RU" sz="1700" dirty="0" smtClean="0"/>
                    <a:t>Обобщенная трудовая функция 2</a:t>
                  </a:r>
                  <a:endParaRPr lang="ru-RU" sz="1700" dirty="0"/>
                </a:p>
              </p:txBody>
            </p:sp>
          </p:grpSp>
        </p:grpSp>
      </p:grpSp>
      <p:graphicFrame>
        <p:nvGraphicFramePr>
          <p:cNvPr id="17" name="Диаграмма 16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xmlns="" val="104141939"/>
              </p:ext>
            </p:extLst>
          </p:nvPr>
        </p:nvGraphicFramePr>
        <p:xfrm>
          <a:off x="4343966" y="1939627"/>
          <a:ext cx="4572000" cy="465772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6" name="TextBox 15"/>
          <p:cNvSpPr txBox="1"/>
          <p:nvPr/>
        </p:nvSpPr>
        <p:spPr>
          <a:xfrm>
            <a:off x="4130658" y="6319192"/>
            <a:ext cx="4986046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1400" i="1" dirty="0" smtClean="0"/>
              <a:t>Отсутствуют трудовые действия, отнесенные к 4 уровню </a:t>
            </a:r>
            <a:endParaRPr lang="ru-RU" sz="1400" i="1" dirty="0"/>
          </a:p>
        </p:txBody>
      </p:sp>
      <p:sp>
        <p:nvSpPr>
          <p:cNvPr id="18" name="Стрелка вправо 17"/>
          <p:cNvSpPr/>
          <p:nvPr/>
        </p:nvSpPr>
        <p:spPr>
          <a:xfrm>
            <a:off x="3887924" y="3946926"/>
            <a:ext cx="540060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9" name="TextBox 18"/>
          <p:cNvSpPr txBox="1"/>
          <p:nvPr/>
        </p:nvSpPr>
        <p:spPr>
          <a:xfrm>
            <a:off x="5004048" y="1556792"/>
            <a:ext cx="373313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Примерная структура стандарта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393754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u-RU" sz="2800" dirty="0"/>
              <a:t>Соответствие трудовых действий профстандарта педагога и уровней высшего образования</a:t>
            </a:r>
          </a:p>
        </p:txBody>
      </p:sp>
      <p:graphicFrame>
        <p:nvGraphicFramePr>
          <p:cNvPr id="5" name="Схема 4"/>
          <p:cNvGraphicFramePr/>
          <p:nvPr>
            <p:extLst>
              <p:ext uri="{D42A27DB-BD31-4B8C-83A1-F6EECF244321}">
                <p14:modId xmlns:p14="http://schemas.microsoft.com/office/powerpoint/2010/main" xmlns="" val="4053910688"/>
              </p:ext>
            </p:extLst>
          </p:nvPr>
        </p:nvGraphicFramePr>
        <p:xfrm>
          <a:off x="323528" y="908720"/>
          <a:ext cx="8496944" cy="554461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xmlns="" val="9293904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75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5" grpId="0">
        <p:bldAsOne/>
      </p:bldGraphic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extBox 8"/>
          <p:cNvSpPr txBox="1"/>
          <p:nvPr/>
        </p:nvSpPr>
        <p:spPr>
          <a:xfrm>
            <a:off x="361862" y="3202103"/>
            <a:ext cx="8172430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700" i="1" dirty="0" smtClean="0"/>
              <a:t>Распределение трудовых действий по трудовым функциям и уровням, всего 201 ТД</a:t>
            </a:r>
            <a:endParaRPr lang="ru-RU" sz="1700" i="1" dirty="0"/>
          </a:p>
        </p:txBody>
      </p:sp>
      <p:graphicFrame>
        <p:nvGraphicFramePr>
          <p:cNvPr id="10" name="Таблица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1683780473"/>
              </p:ext>
            </p:extLst>
          </p:nvPr>
        </p:nvGraphicFramePr>
        <p:xfrm>
          <a:off x="251520" y="3560956"/>
          <a:ext cx="8640961" cy="318706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15957"/>
                <a:gridCol w="909574"/>
                <a:gridCol w="1277738"/>
                <a:gridCol w="1234423"/>
                <a:gridCol w="1234423"/>
                <a:gridCol w="1234423"/>
                <a:gridCol w="1234423"/>
              </a:tblGrid>
              <a:tr h="1654362">
                <a:tc>
                  <a:txBody>
                    <a:bodyPr/>
                    <a:lstStyle/>
                    <a:p>
                      <a:pPr algn="ctr" fontAlgn="b"/>
                      <a:endParaRPr lang="ru-RU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ТФ1 Общепедагогическая функция. Обучение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ТФ2 Воспитательная деятельность 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ТФ3 Развивающая деятельность 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ТФ4 Педагогическая деятельность по реализации программ дошкольного образования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ТФ5 Педагогическая деятельность по реализации программ начального общего образования 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14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ТФ6 Педагогическая деятельность … основного и среднего общего образования</a:t>
                      </a:r>
                    </a:p>
                    <a:p>
                      <a:pPr algn="ctr" fontAlgn="b"/>
                      <a:endParaRPr lang="ru-RU" sz="1400" b="0" i="0" u="none" strike="noStrike" dirty="0">
                        <a:solidFill>
                          <a:srgbClr val="000000"/>
                        </a:solidFill>
                        <a:effectLst/>
                        <a:latin typeface="Calibri"/>
                      </a:endParaRPr>
                    </a:p>
                  </a:txBody>
                  <a:tcPr marL="9525" marR="9525" marT="9525" marB="0" anchor="ctr"/>
                </a:tc>
              </a:tr>
              <a:tr h="277673">
                <a:tc>
                  <a:txBody>
                    <a:bodyPr/>
                    <a:lstStyle/>
                    <a:p>
                      <a:pPr algn="l" fontAlgn="b"/>
                      <a:r>
                        <a:rPr lang="ru-RU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УРОВЕНЬ 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/>
                </a:tc>
              </a:tr>
              <a:tr h="277673">
                <a:tc>
                  <a:txBody>
                    <a:bodyPr/>
                    <a:lstStyle/>
                    <a:p>
                      <a:pPr algn="l" fontAlgn="b"/>
                      <a:r>
                        <a:rPr lang="ru-RU" sz="18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УРОВЕНЬ 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</a:t>
                      </a:r>
                    </a:p>
                  </a:txBody>
                  <a:tcPr marL="9525" marR="9525" marT="9525" marB="0" anchor="b"/>
                </a:tc>
              </a:tr>
              <a:tr h="277673">
                <a:tc>
                  <a:txBody>
                    <a:bodyPr/>
                    <a:lstStyle/>
                    <a:p>
                      <a:pPr algn="l" fontAlgn="b"/>
                      <a:r>
                        <a:rPr lang="ru-RU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УРОВЕНЬ 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17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/>
                </a:tc>
              </a:tr>
              <a:tr h="277673">
                <a:tc>
                  <a:txBody>
                    <a:bodyPr/>
                    <a:lstStyle/>
                    <a:p>
                      <a:pPr algn="l" fontAlgn="b"/>
                      <a:r>
                        <a:rPr lang="ru-RU" sz="18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УРОВЕНЬ 4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11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18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9525" marR="9525" marT="9525" marB="0" anchor="b"/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ru-RU" sz="20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9525" marR="9525" marT="9525" marB="0" anchor="b"/>
                </a:tc>
              </a:tr>
            </a:tbl>
          </a:graphicData>
        </a:graphic>
      </p:graphicFrame>
      <p:pic>
        <p:nvPicPr>
          <p:cNvPr id="7" name="Picture 3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 t="-1" r="9952" b="50707"/>
          <a:stretch/>
        </p:blipFill>
        <p:spPr bwMode="auto">
          <a:xfrm>
            <a:off x="179513" y="188640"/>
            <a:ext cx="8856984" cy="3013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xmlns="" val="41480077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Бумажная">
      <a:dk1>
        <a:sysClr val="windowText" lastClr="000000"/>
      </a:dk1>
      <a:lt1>
        <a:sysClr val="window" lastClr="FFFFFF"/>
      </a:lt1>
      <a:dk2>
        <a:srgbClr val="444D26"/>
      </a:dk2>
      <a:lt2>
        <a:srgbClr val="FEFAC9"/>
      </a:lt2>
      <a:accent1>
        <a:srgbClr val="A5B592"/>
      </a:accent1>
      <a:accent2>
        <a:srgbClr val="F3A447"/>
      </a:accent2>
      <a:accent3>
        <a:srgbClr val="E7BC29"/>
      </a:accent3>
      <a:accent4>
        <a:srgbClr val="D092A7"/>
      </a:accent4>
      <a:accent5>
        <a:srgbClr val="9C85C0"/>
      </a:accent5>
      <a:accent6>
        <a:srgbClr val="809EC2"/>
      </a:accent6>
      <a:hlink>
        <a:srgbClr val="8E58B6"/>
      </a:hlink>
      <a:folHlink>
        <a:srgbClr val="7F6F6F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147</TotalTime>
  <Words>2165</Words>
  <Application>Microsoft Office PowerPoint</Application>
  <PresentationFormat>Экран (4:3)</PresentationFormat>
  <Paragraphs>387</Paragraphs>
  <Slides>20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20</vt:i4>
      </vt:variant>
    </vt:vector>
  </HeadingPairs>
  <TitlesOfParts>
    <vt:vector size="21" baseType="lpstr">
      <vt:lpstr>Тема Office</vt:lpstr>
      <vt:lpstr>Профессиональный стандарт педагога:  состав трудовых функций, уровни квалификации, требования к формированию трудовых функций педагогических работников</vt:lpstr>
      <vt:lpstr>Слайд 2</vt:lpstr>
      <vt:lpstr>Основания для внесения изменений в состав трудовых функций профессионального стандарта (результаты деятельности стажировочных площадок по дифференциации уровней профстандарта)</vt:lpstr>
      <vt:lpstr>Подходы к дифференциации уровней профстандарта педагога</vt:lpstr>
      <vt:lpstr>Соответствие трудовых действий профстандарта педагога и уровней профессионального развития педагогов, описание уровней профессионального развития</vt:lpstr>
      <vt:lpstr>Слайд 6</vt:lpstr>
      <vt:lpstr>ВАРИАНТ А Закрепление за каждым трудовым действием квалификационной категории</vt:lpstr>
      <vt:lpstr>Соответствие трудовых действий профстандарта педагога и уровней высшего образования</vt:lpstr>
      <vt:lpstr>Слайд 9</vt:lpstr>
      <vt:lpstr>ВАРИАНТ Б Формирование на основе каждого трудового действия утвержденного стандарта новых формулировок, вариативных для разных уровней </vt:lpstr>
      <vt:lpstr>Формирование требований к составу трудовых функций профессионального стандарта педагога</vt:lpstr>
      <vt:lpstr>Формирование требований к составу трудовых функций профессионального стандарта педагога</vt:lpstr>
      <vt:lpstr>Слайд 13</vt:lpstr>
      <vt:lpstr>Уровни квалификации в целях разработки проектов профессиональных  стандартов</vt:lpstr>
      <vt:lpstr>Возможности построения структуры трудовых функций профессионального стандарта педагога с учетом требований нормативно-правовой документации и специфики вида профессиональной деятельности </vt:lpstr>
      <vt:lpstr>Структура утвержденного профессионального стандарта педагога</vt:lpstr>
      <vt:lpstr>Структура профстандарта педагога (Вариант 1 для профессионально-общественного обсуждения)</vt:lpstr>
      <vt:lpstr>Структура профстандарта педагога (Вариант 2 для профессионально-общественного обсуждения)</vt:lpstr>
      <vt:lpstr>Структура профстандарта педагога (Вариант 3 для профессионально-общественного обсуждения)</vt:lpstr>
      <vt:lpstr>Спасибо за внимание!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Профессиональный стандарт педагога:  состав трудовых функций, уровни квалификации, требования к формированию трудовых функций педагогических работников</dc:title>
  <dc:creator>Гаязова Лариса Альфисовна</dc:creator>
  <cp:lastModifiedBy>Пользователь</cp:lastModifiedBy>
  <cp:revision>24</cp:revision>
  <dcterms:created xsi:type="dcterms:W3CDTF">2015-11-10T12:48:56Z</dcterms:created>
  <dcterms:modified xsi:type="dcterms:W3CDTF">2015-11-19T07:01:28Z</dcterms:modified>
</cp:coreProperties>
</file>

<file path=docProps/thumbnail.jpeg>
</file>