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4"/>
  </p:notesMasterIdLst>
  <p:sldIdLst>
    <p:sldId id="317" r:id="rId2"/>
    <p:sldId id="318" r:id="rId3"/>
    <p:sldId id="319" r:id="rId4"/>
    <p:sldId id="320" r:id="rId5"/>
    <p:sldId id="321" r:id="rId6"/>
    <p:sldId id="322" r:id="rId7"/>
    <p:sldId id="323" r:id="rId8"/>
    <p:sldId id="324" r:id="rId9"/>
    <p:sldId id="326" r:id="rId10"/>
    <p:sldId id="327" r:id="rId11"/>
    <p:sldId id="329" r:id="rId12"/>
    <p:sldId id="328" r:id="rId1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90814E-5ABB-4DA4-BB42-F74F1DDB2062}" type="datetimeFigureOut">
              <a:rPr lang="ru-RU" smtClean="0"/>
              <a:pPr/>
              <a:t>10.11.2015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7702D9-6218-4842-B726-AE6C15005F4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08210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702D9-6218-4842-B726-AE6C15005F41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546061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702D9-6218-4842-B726-AE6C15005F41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5997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702D9-6218-4842-B726-AE6C15005F41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93192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7702D9-6218-4842-B726-AE6C15005F41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241946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40A282-6922-4984-BE6D-0684C49FFC2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69842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676754-D1DA-484D-A6C2-F1B36ECA2DC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513932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8588"/>
            <a:ext cx="2055813" cy="5995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9800" cy="5995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B052AC-2453-47A7-BF0D-59A2B2642BD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9189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C8F35-AF1F-4FAF-BCE2-932354B1BF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743502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B562D-B022-42EE-8641-82E6956F49C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941913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7013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6613" y="1600200"/>
            <a:ext cx="4038600" cy="4524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4760DB-4808-4493-81AF-EEEBD0A2FBB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967933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32F01B-3485-4115-AC48-A1E72D4A5BB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3508889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F03A13-4AD3-471F-8CDC-6225BB00B91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96662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8A2C9-9011-4F5E-9A87-539495656CA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015668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DAA1E-98A7-4EEE-AC81-F8D740EC1FF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440091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8A4A42-8E53-4B1B-86EA-CF67F3A8D9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496892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8013" cy="143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текста заголовка щелкните мышью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8013" cy="452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ru-RU" smtClean="0"/>
              <a:t>Для правки структуры щелкните мышью</a:t>
            </a:r>
          </a:p>
          <a:p>
            <a:pPr lvl="1"/>
            <a:r>
              <a:rPr lang="en-GB" altLang="ru-RU" smtClean="0"/>
              <a:t>Второй уровень структуры</a:t>
            </a:r>
          </a:p>
          <a:p>
            <a:pPr lvl="2"/>
            <a:r>
              <a:rPr lang="en-GB" altLang="ru-RU" smtClean="0"/>
              <a:t>Третий уровень структуры</a:t>
            </a:r>
          </a:p>
          <a:p>
            <a:pPr lvl="3"/>
            <a:r>
              <a:rPr lang="en-GB" altLang="ru-RU" smtClean="0"/>
              <a:t>Четвёртый уровень структуры</a:t>
            </a:r>
          </a:p>
          <a:p>
            <a:pPr lvl="4"/>
            <a:r>
              <a:rPr lang="en-GB" altLang="ru-RU" smtClean="0"/>
              <a:t>Пятый уровень структуры</a:t>
            </a:r>
          </a:p>
          <a:p>
            <a:pPr lvl="4"/>
            <a:r>
              <a:rPr lang="en-GB" altLang="ru-RU" smtClean="0"/>
              <a:t>Шестой уровень структуры</a:t>
            </a:r>
          </a:p>
          <a:p>
            <a:pPr lvl="4"/>
            <a:r>
              <a:rPr lang="en-GB" altLang="ru-RU" smtClean="0"/>
              <a:t>Седьмой уровень структуры</a:t>
            </a:r>
          </a:p>
          <a:p>
            <a:pPr lvl="4"/>
            <a:r>
              <a:rPr lang="en-GB" altLang="ru-RU" smtClean="0"/>
              <a:t>Восьмой уровень структуры</a:t>
            </a:r>
          </a:p>
          <a:p>
            <a:pPr lvl="4"/>
            <a:r>
              <a:rPr lang="en-GB" altLang="ru-RU" smtClean="0"/>
              <a:t>Девятый уровень структуры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4763"/>
            <a:ext cx="2132013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endParaRPr lang="ru-RU"/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</a:pPr>
            <a:endParaRPr lang="ru-RU" altLang="ru-RU" smtClean="0">
              <a:solidFill>
                <a:srgbClr val="FFFFFF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4763"/>
            <a:ext cx="2132013" cy="366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eaLnBrk="1" hangingPunct="1">
              <a:buClrTx/>
              <a:buSzPct val="100000"/>
              <a:buFontTx/>
              <a:buNone/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pPr defTabSz="449263" fontAlgn="base">
              <a:spcBef>
                <a:spcPct val="0"/>
              </a:spcBef>
              <a:spcAft>
                <a:spcPct val="0"/>
              </a:spcAft>
              <a:defRPr/>
            </a:pPr>
            <a:fld id="{C63772F4-EA3F-4CB5-B7D9-5DA840439468}" type="slidenum">
              <a:rPr lang="ru-RU" altLang="ru-RU"/>
              <a:pPr defTabSz="449263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382276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4" charset="0"/>
          <a:ea typeface="DejaVu Sans Condensed" charset="0"/>
          <a:cs typeface="DejaVu Sans Condensed" charset="0"/>
        </a:defRPr>
      </a:lvl2pPr>
      <a:lvl3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4" charset="0"/>
          <a:ea typeface="DejaVu Sans Condensed" charset="0"/>
          <a:cs typeface="DejaVu Sans Condensed" charset="0"/>
        </a:defRPr>
      </a:lvl3pPr>
      <a:lvl4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4" charset="0"/>
          <a:ea typeface="DejaVu Sans Condensed" charset="0"/>
          <a:cs typeface="DejaVu Sans Condensed" charset="0"/>
        </a:defRPr>
      </a:lvl4pPr>
      <a:lvl5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Calibri" pitchFamily="34" charset="0"/>
          <a:ea typeface="DejaVu Sans Condensed" charset="0"/>
          <a:cs typeface="DejaVu Sans Condensed" charset="0"/>
        </a:defRPr>
      </a:lvl5pPr>
      <a:lvl6pPr marL="25146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 Condensed" charset="0"/>
          <a:cs typeface="DejaVu Sans Condensed" charset="0"/>
        </a:defRPr>
      </a:lvl6pPr>
      <a:lvl7pPr marL="29718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 Condensed" charset="0"/>
          <a:cs typeface="DejaVu Sans Condensed" charset="0"/>
        </a:defRPr>
      </a:lvl7pPr>
      <a:lvl8pPr marL="34290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 Condensed" charset="0"/>
          <a:cs typeface="DejaVu Sans Condensed" charset="0"/>
        </a:defRPr>
      </a:lvl8pPr>
      <a:lvl9pPr marL="3886200" indent="-228600" algn="ctr" defTabSz="449263" rtl="0" fontAlgn="base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 Condensed" charset="0"/>
          <a:cs typeface="DejaVu Sans Condensed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27584" y="836712"/>
            <a:ext cx="7704856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800" b="1" i="1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ru-RU" altLang="ru-RU" sz="28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altLang="ru-RU" sz="2800" b="1" i="1" dirty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endParaRPr lang="ru-RU" altLang="ru-RU" sz="2800" b="1" i="1" dirty="0" smtClean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alt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alt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Профессиональный </a:t>
            </a:r>
            <a:r>
              <a:rPr lang="ru-RU" altLang="ru-RU" sz="3200" b="1" i="1" dirty="0">
                <a:solidFill>
                  <a:schemeClr val="accent2">
                    <a:lumMod val="75000"/>
                  </a:schemeClr>
                </a:solidFill>
              </a:rPr>
              <a:t>стандарт </a:t>
            </a:r>
            <a:endParaRPr lang="ru-RU" altLang="ru-RU" sz="32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alt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как </a:t>
            </a:r>
            <a:r>
              <a:rPr lang="ru-RU" altLang="ru-RU" sz="3200" b="1" i="1" dirty="0">
                <a:solidFill>
                  <a:schemeClr val="accent2">
                    <a:lumMod val="75000"/>
                  </a:schemeClr>
                </a:solidFill>
              </a:rPr>
              <a:t>основа </a:t>
            </a:r>
            <a:endParaRPr lang="ru-RU" altLang="ru-RU" sz="3200" b="1" i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altLang="ru-RU" sz="3200" b="1" i="1" dirty="0">
                <a:solidFill>
                  <a:schemeClr val="accent2">
                    <a:lumMod val="75000"/>
                  </a:schemeClr>
                </a:solidFill>
              </a:rPr>
              <a:t>п</a:t>
            </a:r>
            <a:r>
              <a:rPr lang="ru-RU" alt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рофессионального развития педагога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algn="ctr"/>
            <a:endParaRPr lang="ru-RU" sz="1400" dirty="0"/>
          </a:p>
          <a:p>
            <a:pPr algn="ctr"/>
            <a:endParaRPr lang="ru-RU" sz="3200" i="1" dirty="0" smtClean="0"/>
          </a:p>
          <a:p>
            <a:pPr algn="ctr"/>
            <a:endParaRPr lang="ru-RU" sz="3200" i="1" dirty="0" smtClean="0"/>
          </a:p>
          <a:p>
            <a:pPr algn="ctr"/>
            <a:r>
              <a:rPr lang="ru-RU" b="1" i="1" dirty="0" smtClean="0"/>
              <a:t> </a:t>
            </a:r>
          </a:p>
          <a:p>
            <a:pPr algn="ctr"/>
            <a:endParaRPr lang="ru-RU" b="1" i="1" dirty="0" smtClean="0"/>
          </a:p>
          <a:p>
            <a:pPr algn="ctr"/>
            <a:r>
              <a:rPr lang="ru-RU" sz="3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Воронежский ИРО</a:t>
            </a:r>
            <a:endParaRPr lang="ru-RU" sz="3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176613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38476"/>
            <a:ext cx="8568952" cy="864095"/>
          </a:xfrm>
        </p:spPr>
        <p:txBody>
          <a:bodyPr/>
          <a:lstStyle/>
          <a:p>
            <a:pPr lvl="0" algn="ctr"/>
            <a:r>
              <a:rPr lang="ru-RU" sz="2000" dirty="0" smtClean="0"/>
              <a:t>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Декомпозиция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второго уровня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необходимого умения: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"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Объективно оценивать знания обучающихся…"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-28330" y="3487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428870" y="4920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1414882"/>
              </p:ext>
            </p:extLst>
          </p:nvPr>
        </p:nvGraphicFramePr>
        <p:xfrm>
          <a:off x="428870" y="1916832"/>
          <a:ext cx="8319594" cy="4958162"/>
        </p:xfrm>
        <a:graphic>
          <a:graphicData uri="http://schemas.openxmlformats.org/drawingml/2006/table">
            <a:tbl>
              <a:tblPr firstRow="1" firstCol="1" bandRow="1"/>
              <a:tblGrid>
                <a:gridCol w="908253"/>
                <a:gridCol w="4498218"/>
                <a:gridCol w="1506520"/>
                <a:gridCol w="1406603"/>
              </a:tblGrid>
              <a:tr h="196365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№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Необходимые умения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890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Декомпозиция второго уровня</a:t>
                      </a:r>
                      <a:endParaRPr lang="ru-RU" sz="1400" b="1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Декомпозиция первого уровня</a:t>
                      </a:r>
                      <a:endParaRPr lang="ru-RU" sz="1400" b="1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Стандарт</a:t>
                      </a:r>
                      <a:endParaRPr lang="ru-RU" sz="14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73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.1.1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Оценивать воспитанность российской гражданской идентичности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.1) Оценивать личностные результаты освоения обучающимися  основной образовательной программы основного общего образования.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b="1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ru-RU" sz="1400" b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) Объективно оценивать знания обучающихся на основе тестирования и других методов контроля в соответствии с реальными учебными возможностями детей</a:t>
                      </a:r>
                      <a:endParaRPr lang="ru-RU" sz="1400" b="1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4733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.1.2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Оценивать сформированность ответственного отношения к учению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251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i="1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.1.3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Оценивать сформированность целостного мировоззрения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14403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400" i="1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ru-RU" sz="14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.1.4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Оценивать сформированность осознанного, уважительного и доброжелательного отношения к другому человеку</a:t>
                      </a:r>
                      <a:endParaRPr lang="ru-RU" sz="14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13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---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ru-RU" sz="1400" baseline="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- - - - - - - - - - - - - - - - - - -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999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ru-RU" sz="14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.1.15</a:t>
                      </a:r>
                      <a:endParaRPr lang="ru-RU" sz="1400" dirty="0" smtClean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Оценивать развитие эстетического сознания через освоение художественного наследия народов России и мира,  творческой деятельности эстетического характера</a:t>
                      </a:r>
                      <a:endParaRPr lang="ru-RU" sz="14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54365" marR="5436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590443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20688"/>
            <a:ext cx="8568952" cy="864095"/>
          </a:xfrm>
        </p:spPr>
        <p:txBody>
          <a:bodyPr/>
          <a:lstStyle/>
          <a:p>
            <a:pPr lvl="0" algn="ctr"/>
            <a:r>
              <a:rPr lang="ru-RU" sz="2000" dirty="0" smtClean="0"/>
              <a:t>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Принципы формирования содержания повышения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квалификации</a:t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-28330" y="3487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428870" y="4920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23528" y="1613397"/>
            <a:ext cx="8385814" cy="3183755"/>
          </a:xfrm>
        </p:spPr>
        <p:txBody>
          <a:bodyPr anchor="t"/>
          <a:lstStyle/>
          <a:p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1.Освоение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профессионального стандарта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педагогом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закономерно должно  </a:t>
            </a:r>
            <a:r>
              <a:rPr lang="ru-RU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приводить к улучшению результатов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работы.</a:t>
            </a:r>
          </a:p>
          <a:p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Содержание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ПК описывается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 дополнительной профессиональной образовательной программе и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УМК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к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ней.</a:t>
            </a:r>
            <a:endParaRPr lang="ru-RU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Целями обучения при освоении педагогами профессионального стандарта являются научение педагогов правильному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выполнению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трудовых действий, описанных в профессиональном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стандарте.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4. Одна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дидактическая единица – одна дополнительная образовательная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программа.</a:t>
            </a:r>
          </a:p>
          <a:p>
            <a:pPr algn="just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4676373"/>
            <a:ext cx="7056784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Структура дидактической единицы включает в себя: трудовое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действие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(полное или </a:t>
            </a:r>
            <a:r>
              <a:rPr lang="ru-RU" sz="2000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декомпозиционный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элемент), необходимые для выполнения именно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этого действия умения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необходимые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для выполнения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именно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действия знания.</a:t>
            </a:r>
            <a:endParaRPr lang="ru-RU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4908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548680"/>
            <a:ext cx="7704856" cy="5760639"/>
          </a:xfrm>
        </p:spPr>
        <p:txBody>
          <a:bodyPr anchor="t"/>
          <a:lstStyle/>
          <a:p>
            <a:endParaRPr lang="ru-RU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</a:t>
            </a:r>
          </a:p>
          <a:p>
            <a:pPr algn="ctr"/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М</a:t>
            </a:r>
            <a:r>
              <a:rPr lang="ru-RU" sz="18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озгарев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Л.В., Мосолов О.Н., Савинков Ю.А., </a:t>
            </a:r>
            <a:r>
              <a:rPr lang="ru-RU" sz="1800" b="1" dirty="0" err="1">
                <a:latin typeface="Arial" panose="020B0604020202020204" pitchFamily="34" charset="0"/>
                <a:cs typeface="Arial" panose="020B0604020202020204" pitchFamily="34" charset="0"/>
              </a:rPr>
              <a:t>Дубовицкая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 Т.В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Профессиональный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стандарт "Педагог (педагогическая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деятельность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дошкольном, начальном общем, основном общем, среднем общем образовании) (воспитатель, учитель)" как основа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формирования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содержания повышения квалификации работников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образования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Общепедагогическая функция. Обучение.</a:t>
            </a:r>
          </a:p>
          <a:p>
            <a:pPr algn="ctr"/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Трудовое действие "Разработка и реализация программ учебных 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дисциплин </a:t>
            </a:r>
            <a:r>
              <a:rPr lang="ru-RU" sz="1800" b="1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рамках основной общеобразовательной программы" (часть 1. Разработка)</a:t>
            </a:r>
          </a:p>
          <a:p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profstand</a:t>
            </a: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US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</a:t>
            </a:r>
            <a:r>
              <a:rPr lang="ru-RU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sz="2800" b="1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ru</a:t>
            </a:r>
            <a:r>
              <a:rPr lang="ru-RU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386591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2847" y="692697"/>
            <a:ext cx="7772400" cy="576064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Трудовые действия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1412776"/>
            <a:ext cx="7772400" cy="4392488"/>
          </a:xfrm>
        </p:spPr>
        <p:txBody>
          <a:bodyPr anchor="t"/>
          <a:lstStyle/>
          <a:p>
            <a:pPr algn="ctr"/>
            <a:endParaRPr lang="ru-RU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1400" b="1" smtClean="0">
                <a:latin typeface="Arial" panose="020B0604020202020204" pitchFamily="34" charset="0"/>
                <a:cs typeface="Arial" panose="020B0604020202020204" pitchFamily="34" charset="0"/>
              </a:rPr>
              <a:t>		Трудовые действия</a:t>
            </a:r>
          </a:p>
          <a:p>
            <a:pPr algn="ctr"/>
            <a:endParaRPr lang="ru-RU" sz="2400" b="1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КАК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выполнять трудовые 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действия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педагогу, </a:t>
            </a:r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чтобы добиться высокой продуктивности профессиональной 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деятельности?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18607" y="1888338"/>
            <a:ext cx="1263204" cy="1300831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1720" y="1628800"/>
            <a:ext cx="1512744" cy="1872208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106581" y="2000834"/>
            <a:ext cx="11191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Знания</a:t>
            </a:r>
          </a:p>
          <a:p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Умения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Стрелка вправо 28"/>
          <p:cNvSpPr/>
          <p:nvPr/>
        </p:nvSpPr>
        <p:spPr bwMode="auto">
          <a:xfrm>
            <a:off x="3851920" y="2204864"/>
            <a:ext cx="2766688" cy="792088"/>
          </a:xfrm>
          <a:prstGeom prst="right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cene3d>
              <a:camera prst="orthographicFront"/>
              <a:lightRig rig="threePt" dir="t"/>
            </a:scene3d>
            <a:sp3d contourW="57150">
              <a:contourClr>
                <a:schemeClr val="tx1"/>
              </a:contourClr>
            </a:sp3d>
          </a:bodyPr>
          <a:lstStyle/>
          <a:p>
            <a:pPr marL="0" marR="0" indent="0" algn="ctr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800" i="0" u="none" strike="noStrike" cap="none" normalizeH="0" baseline="0" dirty="0" smtClean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66822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35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29344" y="1884242"/>
            <a:ext cx="1591408" cy="14401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2847" y="692697"/>
            <a:ext cx="7772400" cy="576064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Трудовые действия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3624" y="1268761"/>
            <a:ext cx="7772400" cy="4392488"/>
          </a:xfrm>
        </p:spPr>
        <p:txBody>
          <a:bodyPr anchor="t"/>
          <a:lstStyle/>
          <a:p>
            <a:pPr algn="ctr"/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Задача: </a:t>
            </a:r>
          </a:p>
          <a:p>
            <a:pPr algn="ctr"/>
            <a:r>
              <a:rPr lang="ru-RU" sz="2800" dirty="0" smtClean="0"/>
              <a:t>декомпозиция </a:t>
            </a:r>
            <a:r>
              <a:rPr lang="ru-RU" sz="2800" dirty="0"/>
              <a:t>трудовых действий, знаний и умений, характеризующих трудовую </a:t>
            </a:r>
            <a:r>
              <a:rPr lang="ru-RU" sz="2800" dirty="0" smtClean="0"/>
              <a:t>функцию 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83768" y="2037050"/>
            <a:ext cx="4752528" cy="815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93423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692696"/>
            <a:ext cx="7782934" cy="864095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исполнения трудовых действий и их иерархия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06071" y="3573016"/>
            <a:ext cx="8352928" cy="2339129"/>
          </a:xfrm>
        </p:spPr>
        <p:txBody>
          <a:bodyPr anchor="t"/>
          <a:lstStyle/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1.Разработка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и реализация программ учебных дисциплин в рамках основной общеобразовательной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программы.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Планирование и проведение учебных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занятий.</a:t>
            </a:r>
          </a:p>
          <a:p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9.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Формирование мотивации к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обучению.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-28330" y="3487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3131840" y="1916832"/>
            <a:ext cx="515426" cy="48127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5064686" y="1934451"/>
            <a:ext cx="515426" cy="46365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>
            <a:off x="4076787" y="3056502"/>
            <a:ext cx="533322" cy="516514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AutoShape 16"/>
          <p:cNvSpPr>
            <a:spLocks noChangeShapeType="1"/>
          </p:cNvSpPr>
          <p:nvPr/>
        </p:nvSpPr>
        <p:spPr bwMode="auto">
          <a:xfrm flipV="1">
            <a:off x="3647266" y="2157006"/>
            <a:ext cx="1417421" cy="927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5"/>
          <p:cNvSpPr>
            <a:spLocks noChangeShapeType="1"/>
          </p:cNvSpPr>
          <p:nvPr/>
        </p:nvSpPr>
        <p:spPr bwMode="auto">
          <a:xfrm flipH="1" flipV="1">
            <a:off x="3526463" y="2335051"/>
            <a:ext cx="636229" cy="8012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AutoShape 14"/>
          <p:cNvSpPr>
            <a:spLocks noChangeShapeType="1"/>
          </p:cNvSpPr>
          <p:nvPr/>
        </p:nvSpPr>
        <p:spPr bwMode="auto">
          <a:xfrm flipV="1">
            <a:off x="4558209" y="2344324"/>
            <a:ext cx="617437" cy="79192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428870" y="4920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702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692696"/>
            <a:ext cx="7782934" cy="864095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исполнения трудовых действий и их иерархия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11560" y="3645024"/>
            <a:ext cx="8424936" cy="2339129"/>
          </a:xfrm>
        </p:spPr>
        <p:txBody>
          <a:bodyPr anchor="t"/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6.Организация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осуществление контроля и оценки учебных достижений, текущих и итоговых результатов освоения образовательной программы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обучающимися.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7. Формирование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универсальных учебных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действий.</a:t>
            </a:r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8. Формирование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навыков, связанных с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ИКТ.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-28330" y="3487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3121983" y="1916829"/>
            <a:ext cx="2458123" cy="1616226"/>
            <a:chOff x="3121990" y="1916832"/>
            <a:chExt cx="2458122" cy="1616230"/>
          </a:xfrm>
        </p:grpSpPr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3121990" y="1916832"/>
              <a:ext cx="515427" cy="48127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4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5064685" y="1934452"/>
              <a:ext cx="515427" cy="46365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9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0" name="Oval 17"/>
            <p:cNvSpPr>
              <a:spLocks noChangeArrowheads="1"/>
            </p:cNvSpPr>
            <p:nvPr/>
          </p:nvSpPr>
          <p:spPr bwMode="auto">
            <a:xfrm>
              <a:off x="4098257" y="3044820"/>
              <a:ext cx="490375" cy="48824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altLang="ru-RU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1</a:t>
              </a:r>
              <a:endPara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1" name="AutoShape 16"/>
            <p:cNvSpPr>
              <a:spLocks noChangeShapeType="1"/>
            </p:cNvSpPr>
            <p:nvPr/>
          </p:nvSpPr>
          <p:spPr bwMode="auto">
            <a:xfrm flipV="1">
              <a:off x="3647264" y="2157005"/>
              <a:ext cx="1417423" cy="927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2" name="AutoShape 15"/>
            <p:cNvSpPr>
              <a:spLocks noChangeShapeType="1"/>
            </p:cNvSpPr>
            <p:nvPr/>
          </p:nvSpPr>
          <p:spPr bwMode="auto">
            <a:xfrm flipH="1" flipV="1">
              <a:off x="3526460" y="2335047"/>
              <a:ext cx="636229" cy="80119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3" name="AutoShape 14"/>
            <p:cNvSpPr>
              <a:spLocks noChangeShapeType="1"/>
            </p:cNvSpPr>
            <p:nvPr/>
          </p:nvSpPr>
          <p:spPr bwMode="auto">
            <a:xfrm flipV="1">
              <a:off x="4558205" y="2344320"/>
              <a:ext cx="617437" cy="7919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428870" y="4920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 bwMode="auto">
          <a:xfrm>
            <a:off x="4162682" y="2313267"/>
            <a:ext cx="504056" cy="453217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10200" y="1585237"/>
            <a:ext cx="175754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1.Разработка и реализация программ учебных дисциплин в рамках основной общеобразовательной программы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4. Планирование и проведение учебных занятий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9. Формирование мотивации к обучению.</a:t>
            </a:r>
          </a:p>
        </p:txBody>
      </p:sp>
      <p:sp>
        <p:nvSpPr>
          <p:cNvPr id="33" name="Овал 32"/>
          <p:cNvSpPr/>
          <p:nvPr/>
        </p:nvSpPr>
        <p:spPr bwMode="auto">
          <a:xfrm>
            <a:off x="4021611" y="1873364"/>
            <a:ext cx="504056" cy="453217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34" name="Овал 33"/>
          <p:cNvSpPr/>
          <p:nvPr/>
        </p:nvSpPr>
        <p:spPr bwMode="auto">
          <a:xfrm>
            <a:off x="4343438" y="1514078"/>
            <a:ext cx="504056" cy="453217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5472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6 -2.22222E-6 L 0.15226 0.0046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83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33" grpId="0" animBg="1"/>
      <p:bldP spid="3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200" y="469893"/>
            <a:ext cx="7782934" cy="864095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исполнения трудовых действий и их иерархия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664318" y="1585237"/>
            <a:ext cx="2012137" cy="2092881"/>
          </a:xfrm>
        </p:spPr>
        <p:txBody>
          <a:bodyPr anchor="t"/>
          <a:lstStyle/>
          <a:p>
            <a:r>
              <a:rPr lang="ru-RU" sz="1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6.Организация, осуществление контроля и оценки учебных достижений, текущих и итоговых результатов освоения образовательной программы </a:t>
            </a:r>
            <a:r>
              <a:rPr lang="ru-RU" sz="10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обучающимися.</a:t>
            </a:r>
            <a:endParaRPr lang="ru-RU" sz="1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Формирование универсальных учебных </a:t>
            </a:r>
            <a:r>
              <a:rPr lang="ru-RU" sz="10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действий.</a:t>
            </a:r>
            <a:endParaRPr lang="ru-RU" sz="1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Формирование навыков, связанных с  </a:t>
            </a:r>
            <a:r>
              <a:rPr lang="ru-RU" sz="10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ИКТ.</a:t>
            </a:r>
            <a:endParaRPr lang="ru-RU" sz="1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-28330" y="3487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428870" y="4920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0200" y="1585237"/>
            <a:ext cx="175754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1.Разработка и реализация программ учебных дисциплин в рамках основной общеобразовательной программы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4. Планирование и проведение учебных занятий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9. Формирование мотивации к обучению.</a:t>
            </a: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3998310" y="2000998"/>
            <a:ext cx="515427" cy="481276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6084168" y="2060848"/>
            <a:ext cx="479199" cy="474587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>
            <a:off x="4975461" y="3082050"/>
            <a:ext cx="490375" cy="48824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AutoShape 16"/>
          <p:cNvSpPr>
            <a:spLocks noChangeShapeType="1"/>
          </p:cNvSpPr>
          <p:nvPr/>
        </p:nvSpPr>
        <p:spPr bwMode="auto">
          <a:xfrm>
            <a:off x="4499993" y="2250440"/>
            <a:ext cx="1584175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5"/>
          <p:cNvSpPr>
            <a:spLocks noChangeShapeType="1"/>
          </p:cNvSpPr>
          <p:nvPr/>
        </p:nvSpPr>
        <p:spPr bwMode="auto">
          <a:xfrm flipH="1" flipV="1">
            <a:off x="4402779" y="2419211"/>
            <a:ext cx="601507" cy="75203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AutoShape 14"/>
          <p:cNvSpPr>
            <a:spLocks noChangeShapeType="1"/>
          </p:cNvSpPr>
          <p:nvPr/>
        </p:nvSpPr>
        <p:spPr bwMode="auto">
          <a:xfrm flipV="1">
            <a:off x="5434526" y="2397436"/>
            <a:ext cx="714365" cy="82297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 bwMode="auto">
          <a:xfrm>
            <a:off x="3662229" y="2368375"/>
            <a:ext cx="504056" cy="453217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33" name="Овал 32"/>
          <p:cNvSpPr/>
          <p:nvPr/>
        </p:nvSpPr>
        <p:spPr bwMode="auto">
          <a:xfrm>
            <a:off x="3494254" y="1944219"/>
            <a:ext cx="504056" cy="453217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34" name="Овал 33"/>
          <p:cNvSpPr/>
          <p:nvPr/>
        </p:nvSpPr>
        <p:spPr bwMode="auto">
          <a:xfrm>
            <a:off x="3830270" y="1569126"/>
            <a:ext cx="504056" cy="453217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6228651" y="3349420"/>
            <a:ext cx="504056" cy="453217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4000657" y="3352800"/>
            <a:ext cx="504056" cy="48120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Овал 26"/>
          <p:cNvSpPr/>
          <p:nvPr/>
        </p:nvSpPr>
        <p:spPr bwMode="auto">
          <a:xfrm>
            <a:off x="2285270" y="2331229"/>
            <a:ext cx="548682" cy="527508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9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0466" y="3963779"/>
            <a:ext cx="78126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5. Систематический </a:t>
            </a:r>
            <a:r>
              <a:rPr lang="ru-RU" sz="20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анализ эффективности учебных занятий и подходов к </a:t>
            </a:r>
            <a:r>
              <a:rPr lang="ru-RU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обучению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10. Объективная оценка знаний обучающихся на основе тестирования 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других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методов контроля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3. Участие в разработке и реализации программы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развития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образовательной организации в целях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создания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безопасной и комфортной образовательной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среды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2" name="Прямая со стрелкой 11"/>
          <p:cNvCxnSpPr>
            <a:stCxn id="27" idx="6"/>
            <a:endCxn id="7" idx="2"/>
          </p:cNvCxnSpPr>
          <p:nvPr/>
        </p:nvCxnSpPr>
        <p:spPr bwMode="auto">
          <a:xfrm>
            <a:off x="2833952" y="2594983"/>
            <a:ext cx="828277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4" name="Прямая со стрелкой 13"/>
          <p:cNvCxnSpPr>
            <a:stCxn id="25" idx="2"/>
            <a:endCxn id="20" idx="6"/>
          </p:cNvCxnSpPr>
          <p:nvPr/>
        </p:nvCxnSpPr>
        <p:spPr bwMode="auto">
          <a:xfrm flipH="1" flipV="1">
            <a:off x="5465836" y="3326171"/>
            <a:ext cx="762815" cy="24985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Прямая со стрелкой 29"/>
          <p:cNvCxnSpPr>
            <a:stCxn id="25" idx="1"/>
            <a:endCxn id="18" idx="5"/>
          </p:cNvCxnSpPr>
          <p:nvPr/>
        </p:nvCxnSpPr>
        <p:spPr bwMode="auto">
          <a:xfrm flipH="1" flipV="1">
            <a:off x="4438254" y="2411793"/>
            <a:ext cx="1864214" cy="100399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Прямая со стрелкой 36"/>
          <p:cNvCxnSpPr>
            <a:stCxn id="25" idx="3"/>
            <a:endCxn id="26" idx="5"/>
          </p:cNvCxnSpPr>
          <p:nvPr/>
        </p:nvCxnSpPr>
        <p:spPr bwMode="auto">
          <a:xfrm flipH="1">
            <a:off x="4430896" y="3736265"/>
            <a:ext cx="1871572" cy="2726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4" name="Прямая со стрелкой 63"/>
          <p:cNvCxnSpPr>
            <a:stCxn id="25" idx="0"/>
            <a:endCxn id="19" idx="5"/>
          </p:cNvCxnSpPr>
          <p:nvPr/>
        </p:nvCxnSpPr>
        <p:spPr bwMode="auto">
          <a:xfrm flipV="1">
            <a:off x="6480679" y="2465933"/>
            <a:ext cx="12511" cy="883487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66" name="Соединительная линия уступом 65"/>
          <p:cNvCxnSpPr>
            <a:stCxn id="25" idx="4"/>
            <a:endCxn id="27" idx="4"/>
          </p:cNvCxnSpPr>
          <p:nvPr/>
        </p:nvCxnSpPr>
        <p:spPr bwMode="auto">
          <a:xfrm rot="5400000" flipH="1">
            <a:off x="4048195" y="1370153"/>
            <a:ext cx="943900" cy="3921068"/>
          </a:xfrm>
          <a:prstGeom prst="bentConnector3">
            <a:avLst>
              <a:gd name="adj1" fmla="val -24219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8" name="Прямая со стрелкой 77"/>
          <p:cNvCxnSpPr>
            <a:stCxn id="26" idx="0"/>
            <a:endCxn id="18" idx="4"/>
          </p:cNvCxnSpPr>
          <p:nvPr/>
        </p:nvCxnSpPr>
        <p:spPr bwMode="auto">
          <a:xfrm flipV="1">
            <a:off x="4252685" y="2482274"/>
            <a:ext cx="3339" cy="870526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xmlns="" val="7747877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2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0200" y="469893"/>
            <a:ext cx="7782934" cy="864095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 исполнения трудовых действий и их иерархия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664318" y="1585237"/>
            <a:ext cx="2012137" cy="2092881"/>
          </a:xfrm>
        </p:spPr>
        <p:txBody>
          <a:bodyPr anchor="t"/>
          <a:lstStyle/>
          <a:p>
            <a:r>
              <a:rPr lang="ru-RU" sz="1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6.Организация, осуществление контроля и оценки учебных достижений, текущих и итоговых результатов освоения образовательной программы </a:t>
            </a:r>
            <a:r>
              <a:rPr lang="ru-RU" sz="10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обучающимися.</a:t>
            </a:r>
            <a:endParaRPr lang="ru-RU" sz="1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 Формирование универсальных учебных </a:t>
            </a:r>
            <a:r>
              <a:rPr lang="ru-RU" sz="10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действий.</a:t>
            </a:r>
            <a:endParaRPr lang="ru-RU" sz="1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000" b="1" kern="1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8. Формирование навыков, связанных с  </a:t>
            </a:r>
            <a:r>
              <a:rPr lang="ru-RU" sz="1000" b="1" kern="1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ИКТ.</a:t>
            </a:r>
            <a:endParaRPr lang="ru-RU" sz="1000" b="1" kern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-28330" y="3487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428870" y="4920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10200" y="1585237"/>
            <a:ext cx="1757544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1.Разработка и реализация программ учебных дисциплин в рамках основной общеобразовательной программы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4. Планирование и проведение учебных занятий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0"/>
              </a:spcBef>
            </a:pPr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0"/>
              </a:spcBef>
            </a:pP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9. Формирование мотивации к обучению.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80466" y="3963779"/>
            <a:ext cx="7812668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5. Систематический анализ эффективности учебных занятий и подходов к обучению</a:t>
            </a:r>
          </a:p>
          <a:p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10. Объективная оценка знаний обучающихся на основе тестирования и других методов контроля …</a:t>
            </a:r>
          </a:p>
          <a:p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. Участие в разработке и реализации программы  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развития </a:t>
            </a: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образовательной организации 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 целях  </a:t>
            </a:r>
            <a:r>
              <a:rPr lang="ru-RU" sz="1000" b="1" dirty="0">
                <a:latin typeface="Arial" panose="020B0604020202020204" pitchFamily="34" charset="0"/>
                <a:cs typeface="Arial" panose="020B0604020202020204" pitchFamily="34" charset="0"/>
              </a:rPr>
              <a:t>создания безопасной и комфортной образовательной </a:t>
            </a:r>
            <a:r>
              <a:rPr lang="ru-RU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среды</a:t>
            </a:r>
          </a:p>
          <a:p>
            <a:endParaRPr lang="ru-RU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2.Осуществление 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профессиональной деятельности в 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соответствии 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 требованиями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ФГОС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дошкольного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начального 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общего, основного общего, 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среднего 	общего </a:t>
            </a:r>
            <a:r>
              <a:rPr lang="ru-RU" sz="2000" dirty="0">
                <a:solidFill>
                  <a:srgbClr val="FF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образования</a:t>
            </a:r>
          </a:p>
        </p:txBody>
      </p:sp>
      <p:sp>
        <p:nvSpPr>
          <p:cNvPr id="18" name="Oval 19"/>
          <p:cNvSpPr>
            <a:spLocks noChangeArrowheads="1"/>
          </p:cNvSpPr>
          <p:nvPr/>
        </p:nvSpPr>
        <p:spPr bwMode="auto">
          <a:xfrm>
            <a:off x="4046358" y="2312663"/>
            <a:ext cx="423575" cy="392364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9" name="Oval 18"/>
          <p:cNvSpPr>
            <a:spLocks noChangeArrowheads="1"/>
          </p:cNvSpPr>
          <p:nvPr/>
        </p:nvSpPr>
        <p:spPr bwMode="auto">
          <a:xfrm>
            <a:off x="5734039" y="2313143"/>
            <a:ext cx="393803" cy="38691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0" name="Oval 17"/>
          <p:cNvSpPr>
            <a:spLocks noChangeArrowheads="1"/>
          </p:cNvSpPr>
          <p:nvPr/>
        </p:nvSpPr>
        <p:spPr bwMode="auto">
          <a:xfrm>
            <a:off x="4849375" y="3193999"/>
            <a:ext cx="402988" cy="398042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kumimoji="0" lang="ru-RU" alt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1" name="AutoShape 16"/>
          <p:cNvSpPr>
            <a:spLocks noChangeShapeType="1"/>
          </p:cNvSpPr>
          <p:nvPr/>
        </p:nvSpPr>
        <p:spPr bwMode="auto">
          <a:xfrm flipV="1">
            <a:off x="4478024" y="2478751"/>
            <a:ext cx="1256014" cy="37273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" name="AutoShape 15"/>
          <p:cNvSpPr>
            <a:spLocks noChangeShapeType="1"/>
          </p:cNvSpPr>
          <p:nvPr/>
        </p:nvSpPr>
        <p:spPr bwMode="auto">
          <a:xfrm flipH="1" flipV="1">
            <a:off x="4378748" y="2653614"/>
            <a:ext cx="494315" cy="61309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" name="AutoShape 14"/>
          <p:cNvSpPr>
            <a:spLocks noChangeShapeType="1"/>
          </p:cNvSpPr>
          <p:nvPr/>
        </p:nvSpPr>
        <p:spPr bwMode="auto">
          <a:xfrm flipV="1">
            <a:off x="5226632" y="2635862"/>
            <a:ext cx="587062" cy="67093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Овал 6"/>
          <p:cNvSpPr/>
          <p:nvPr/>
        </p:nvSpPr>
        <p:spPr bwMode="auto">
          <a:xfrm>
            <a:off x="3770168" y="2612170"/>
            <a:ext cx="414231" cy="36948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</a:p>
        </p:txBody>
      </p:sp>
      <p:sp>
        <p:nvSpPr>
          <p:cNvPr id="33" name="Овал 32"/>
          <p:cNvSpPr/>
          <p:nvPr/>
        </p:nvSpPr>
        <p:spPr bwMode="auto">
          <a:xfrm>
            <a:off x="3621836" y="2235492"/>
            <a:ext cx="414231" cy="36948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ru-RU" sz="1400" b="1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</a:p>
        </p:txBody>
      </p:sp>
      <p:sp>
        <p:nvSpPr>
          <p:cNvPr id="34" name="Овал 33"/>
          <p:cNvSpPr/>
          <p:nvPr/>
        </p:nvSpPr>
        <p:spPr bwMode="auto">
          <a:xfrm>
            <a:off x="3938135" y="1958375"/>
            <a:ext cx="414231" cy="36948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Овал 24"/>
          <p:cNvSpPr/>
          <p:nvPr/>
        </p:nvSpPr>
        <p:spPr bwMode="auto">
          <a:xfrm>
            <a:off x="5879240" y="3411975"/>
            <a:ext cx="414231" cy="369489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4063793" y="3369340"/>
            <a:ext cx="414231" cy="38966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endParaRPr kumimoji="0" lang="ru-RU" sz="14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Овал 26"/>
          <p:cNvSpPr/>
          <p:nvPr/>
        </p:nvSpPr>
        <p:spPr bwMode="auto">
          <a:xfrm>
            <a:off x="2638590" y="2581886"/>
            <a:ext cx="450904" cy="43005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ru-RU" sz="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</a:p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9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 стрелкой 9"/>
          <p:cNvCxnSpPr>
            <a:stCxn id="26" idx="0"/>
            <a:endCxn id="18" idx="4"/>
          </p:cNvCxnSpPr>
          <p:nvPr/>
        </p:nvCxnSpPr>
        <p:spPr bwMode="auto">
          <a:xfrm flipH="1" flipV="1">
            <a:off x="4258146" y="2705027"/>
            <a:ext cx="12763" cy="66431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Прямая со стрелкой 11"/>
          <p:cNvCxnSpPr>
            <a:stCxn id="27" idx="6"/>
            <a:endCxn id="7" idx="2"/>
          </p:cNvCxnSpPr>
          <p:nvPr/>
        </p:nvCxnSpPr>
        <p:spPr bwMode="auto">
          <a:xfrm>
            <a:off x="3089494" y="2796914"/>
            <a:ext cx="680674" cy="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4" name="Прямая со стрелкой 13"/>
          <p:cNvCxnSpPr>
            <a:stCxn id="25" idx="2"/>
            <a:endCxn id="20" idx="6"/>
          </p:cNvCxnSpPr>
          <p:nvPr/>
        </p:nvCxnSpPr>
        <p:spPr bwMode="auto">
          <a:xfrm flipH="1" flipV="1">
            <a:off x="5252363" y="3393021"/>
            <a:ext cx="626877" cy="203699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0" name="Прямая со стрелкой 29"/>
          <p:cNvCxnSpPr>
            <a:stCxn id="25" idx="1"/>
            <a:endCxn id="18" idx="5"/>
          </p:cNvCxnSpPr>
          <p:nvPr/>
        </p:nvCxnSpPr>
        <p:spPr bwMode="auto">
          <a:xfrm flipH="1" flipV="1">
            <a:off x="4407901" y="2647567"/>
            <a:ext cx="1532002" cy="81851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Прямая со стрелкой 36"/>
          <p:cNvCxnSpPr>
            <a:stCxn id="25" idx="3"/>
            <a:endCxn id="26" idx="5"/>
          </p:cNvCxnSpPr>
          <p:nvPr/>
        </p:nvCxnSpPr>
        <p:spPr bwMode="auto">
          <a:xfrm flipH="1" flipV="1">
            <a:off x="4417361" y="3701941"/>
            <a:ext cx="1522542" cy="2541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7" name="Прямая со стрелкой 56"/>
          <p:cNvCxnSpPr>
            <a:stCxn id="25" idx="0"/>
            <a:endCxn id="19" idx="5"/>
          </p:cNvCxnSpPr>
          <p:nvPr/>
        </p:nvCxnSpPr>
        <p:spPr bwMode="auto">
          <a:xfrm flipH="1" flipV="1">
            <a:off x="6070171" y="2643392"/>
            <a:ext cx="16184" cy="768583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8" name="Овал 27"/>
          <p:cNvSpPr/>
          <p:nvPr/>
        </p:nvSpPr>
        <p:spPr bwMode="auto">
          <a:xfrm>
            <a:off x="6064405" y="1463399"/>
            <a:ext cx="414489" cy="453098"/>
          </a:xfrm>
          <a:prstGeom prst="ellipse">
            <a:avLst/>
          </a:prstGeom>
          <a:solidFill>
            <a:schemeClr val="bg1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14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ru-RU" sz="1900" b="0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9" name="Соединительная линия уступом 8"/>
          <p:cNvCxnSpPr>
            <a:stCxn id="25" idx="4"/>
            <a:endCxn id="27" idx="4"/>
          </p:cNvCxnSpPr>
          <p:nvPr/>
        </p:nvCxnSpPr>
        <p:spPr bwMode="auto">
          <a:xfrm rot="5400000" flipH="1">
            <a:off x="4090437" y="1785546"/>
            <a:ext cx="769523" cy="3222314"/>
          </a:xfrm>
          <a:prstGeom prst="bentConnector3">
            <a:avLst>
              <a:gd name="adj1" fmla="val -16128"/>
            </a:avLst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1" name="Соединительная линия уступом 30"/>
          <p:cNvCxnSpPr>
            <a:stCxn id="28" idx="2"/>
            <a:endCxn id="27" idx="0"/>
          </p:cNvCxnSpPr>
          <p:nvPr/>
        </p:nvCxnSpPr>
        <p:spPr bwMode="auto">
          <a:xfrm rot="10800000" flipV="1">
            <a:off x="2864043" y="1689948"/>
            <a:ext cx="3200363" cy="891938"/>
          </a:xfrm>
          <a:prstGeom prst="bentConnector2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Прямая со стрелкой 40"/>
          <p:cNvCxnSpPr>
            <a:stCxn id="28" idx="2"/>
            <a:endCxn id="18" idx="7"/>
          </p:cNvCxnSpPr>
          <p:nvPr/>
        </p:nvCxnSpPr>
        <p:spPr bwMode="auto">
          <a:xfrm flipH="1">
            <a:off x="4407902" y="1689948"/>
            <a:ext cx="1656503" cy="680175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Прямая со стрелкой 46"/>
          <p:cNvCxnSpPr>
            <a:stCxn id="28" idx="3"/>
            <a:endCxn id="19" idx="0"/>
          </p:cNvCxnSpPr>
          <p:nvPr/>
        </p:nvCxnSpPr>
        <p:spPr bwMode="auto">
          <a:xfrm flipH="1">
            <a:off x="5930941" y="1850142"/>
            <a:ext cx="194165" cy="463001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3" name="Прямая со стрелкой 52"/>
          <p:cNvCxnSpPr>
            <a:stCxn id="28" idx="4"/>
            <a:endCxn id="25" idx="6"/>
          </p:cNvCxnSpPr>
          <p:nvPr/>
        </p:nvCxnSpPr>
        <p:spPr bwMode="auto">
          <a:xfrm>
            <a:off x="6271650" y="1916497"/>
            <a:ext cx="21821" cy="1680223"/>
          </a:xfrm>
          <a:prstGeom prst="straightConnector1">
            <a:avLst/>
          </a:prstGeom>
          <a:solidFill>
            <a:srgbClr val="00B8FF"/>
          </a:solidFill>
          <a:ln w="22225" cap="flat" cmpd="sng" algn="ctr">
            <a:solidFill>
              <a:srgbClr val="FF0000"/>
            </a:solidFill>
            <a:prstDash val="solid"/>
            <a:round/>
            <a:headEnd type="triangle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xmlns="" val="3513289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894" y="738476"/>
            <a:ext cx="7782934" cy="864095"/>
          </a:xfrm>
        </p:spPr>
        <p:txBody>
          <a:bodyPr/>
          <a:lstStyle/>
          <a:p>
            <a:pPr algn="ctr"/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Взаимосвязь умений и трудовых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действий 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-28330" y="3487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428870" y="4920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39262987"/>
              </p:ext>
            </p:extLst>
          </p:nvPr>
        </p:nvGraphicFramePr>
        <p:xfrm>
          <a:off x="428870" y="1700809"/>
          <a:ext cx="8319593" cy="51571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0722"/>
                <a:gridCol w="1609175"/>
                <a:gridCol w="6239696"/>
              </a:tblGrid>
              <a:tr h="72846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baseline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Необходимые </a:t>
                      </a:r>
                      <a:endParaRPr lang="ru-RU" sz="1500" b="1" baseline="0" dirty="0" smtClean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baseline="0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умения</a:t>
                      </a:r>
                      <a:endParaRPr lang="ru-RU" sz="1500" b="1" baseline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baseline="0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Трудовые действия</a:t>
                      </a:r>
                      <a:endParaRPr lang="ru-RU" sz="1600" b="1" baseline="0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67240">
                <a:tc rowSpan="9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800" b="1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  <a:endParaRPr lang="ru-RU" sz="900" b="1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cs typeface="Arial"/>
                        </a:rPr>
                        <a:t>Объективно оценивать знания обучающихся на основе тестирования и других методов контроля в соответствии с реальными учебными возможностями детей</a:t>
                      </a:r>
                      <a:endParaRPr lang="ru-RU" sz="1600" b="1" baseline="0" dirty="0">
                        <a:solidFill>
                          <a:schemeClr val="tx1"/>
                        </a:solidFill>
                        <a:effectLst/>
                        <a:latin typeface="Arial"/>
                        <a:ea typeface="Times New Roman" panose="02020603050405020304" pitchFamily="18" charset="0"/>
                        <a:cs typeface="Arial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Трудовое действие №1: Разработка и реализация программ учебных дисциплин в рамках основной общеобразовательной программы</a:t>
                      </a:r>
                      <a:endParaRPr lang="ru-RU" sz="1200" b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684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Трудовое действие №2: Осуществление профессиональной деятельности в соответствии с требованиями федеральных государственных образовательных стандартов дошкольного, начального общего, основного общего, среднего общего образования</a:t>
                      </a:r>
                      <a:endParaRPr lang="ru-RU" sz="1200" b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6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Трудовое действие №4: Планирование и проведение учебных занятий</a:t>
                      </a:r>
                      <a:endParaRPr lang="ru-RU" sz="1200" b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42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Трудовое действие №5: Систематический анализ эффективности учебных занятий и подходов к обучению</a:t>
                      </a:r>
                      <a:endParaRPr lang="ru-RU" sz="1200" b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51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Трудовое действие №6: Организация, осуществление контроля и оценки учебных достижений, текущих и итоговых результатов освоения образовательной программы обучающимися</a:t>
                      </a:r>
                      <a:endParaRPr lang="ru-RU" sz="1200" b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42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Трудовое действие №7: Формирование универсальных учебных действий</a:t>
                      </a:r>
                      <a:endParaRPr lang="ru-RU" sz="1200" b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545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Трудовое действие №8: Формирование навыков, связанных с информационно-коммуникационными технологиями (ИКТ)</a:t>
                      </a:r>
                      <a:endParaRPr lang="ru-RU" sz="1200" b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36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Трудовое действие №9: Формирование мотивации к обучению</a:t>
                      </a:r>
                      <a:endParaRPr lang="ru-RU" sz="1200" b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6513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Трудовое действие №10: Объективная оценка знаний обучающихся на основе тестирования и других методов контроля в соответствии с реальными учебными возможностями детей</a:t>
                      </a:r>
                      <a:endParaRPr lang="ru-RU" sz="1200" b="0" baseline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L="52609" marR="52609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58613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738476"/>
            <a:ext cx="8568952" cy="864095"/>
          </a:xfrm>
        </p:spPr>
        <p:txBody>
          <a:bodyPr/>
          <a:lstStyle/>
          <a:p>
            <a:pPr lvl="0" algn="ctr"/>
            <a:r>
              <a:rPr lang="ru-RU" sz="2000" dirty="0" smtClean="0"/>
              <a:t>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Декомпозиция  необходимого умения: </a:t>
            </a:r>
            <a:r>
              <a:rPr lang="ru-RU" sz="1800" dirty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"Объективно оценивать знания обучающихся…"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400" dirty="0" smtClean="0">
                <a:solidFill>
                  <a:schemeClr val="accent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20"/>
          <p:cNvSpPr>
            <a:spLocks noChangeArrowheads="1"/>
          </p:cNvSpPr>
          <p:nvPr/>
        </p:nvSpPr>
        <p:spPr bwMode="auto">
          <a:xfrm>
            <a:off x="-28330" y="34874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" name="Rectangle 24"/>
          <p:cNvSpPr>
            <a:spLocks noChangeArrowheads="1"/>
          </p:cNvSpPr>
          <p:nvPr/>
        </p:nvSpPr>
        <p:spPr bwMode="auto">
          <a:xfrm>
            <a:off x="428870" y="492074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28526306"/>
              </p:ext>
            </p:extLst>
          </p:nvPr>
        </p:nvGraphicFramePr>
        <p:xfrm>
          <a:off x="611560" y="1600200"/>
          <a:ext cx="8136904" cy="5268319"/>
        </p:xfrm>
        <a:graphic>
          <a:graphicData uri="http://schemas.openxmlformats.org/drawingml/2006/table">
            <a:tbl>
              <a:tblPr firstRow="1" firstCol="1" bandRow="1"/>
              <a:tblGrid>
                <a:gridCol w="651981"/>
                <a:gridCol w="5183293"/>
                <a:gridCol w="2301630"/>
              </a:tblGrid>
              <a:tr h="240105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</a:t>
                      </a:r>
                      <a:endParaRPr lang="ru-RU" sz="1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Необходимые умения</a:t>
                      </a:r>
                      <a:endParaRPr lang="ru-RU" sz="1600" b="1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0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Декомпозиция</a:t>
                      </a:r>
                      <a:endParaRPr lang="ru-RU" sz="1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accent2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Стандарт</a:t>
                      </a:r>
                      <a:endParaRPr lang="ru-RU" sz="1600" b="1" dirty="0">
                        <a:solidFill>
                          <a:schemeClr val="accent2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025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Оценивать личностные результаты освоения обучающимися  основной образовательной программы основного общего образования</a:t>
                      </a: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i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b</a:t>
                      </a:r>
                      <a:r>
                        <a:rPr lang="ru-RU" sz="16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) Объективно оценивать знания обучающихся на основе тестирования и других методов контроля в соответствии с реальными учебными возможностями детей</a:t>
                      </a: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025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Оценивать </a:t>
                      </a:r>
                      <a:r>
                        <a:rPr lang="ru-RU" sz="1600" dirty="0" err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метапредметные</a:t>
                      </a: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 результаты освоения обучающимися  основной образовательной программы основного общего образования.</a:t>
                      </a: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0252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Оценивать предметные результаты освоения обучающимися  основной образовательной программы основного общего образования</a:t>
                      </a: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5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Определять степень обладания обучающимся существенными качествами знаний</a:t>
                      </a: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3501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Владеть достаточным набором методов оценивания</a:t>
                      </a:r>
                    </a:p>
                  </a:txBody>
                  <a:tcPr marL="63229" marR="632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5519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DejaVu Sans Condensed"/>
        <a:cs typeface="DejaVu Sans Condensed"/>
      </a:majorFont>
      <a:minorFont>
        <a:latin typeface="Calibri"/>
        <a:ea typeface="DejaVu Sans Condensed"/>
        <a:cs typeface="DejaVu Sans Condensed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ВИРО (1)</Template>
  <TotalTime>2590</TotalTime>
  <Words>954</Words>
  <Application>Microsoft Office PowerPoint</Application>
  <PresentationFormat>Экран (4:3)</PresentationFormat>
  <Paragraphs>174</Paragraphs>
  <Slides>12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Трудовые действия</vt:lpstr>
      <vt:lpstr>Трудовые действия</vt:lpstr>
      <vt:lpstr>Порядок исполнения трудовых действий и их иерархия</vt:lpstr>
      <vt:lpstr>Порядок исполнения трудовых действий и их иерархия</vt:lpstr>
      <vt:lpstr>Порядок исполнения трудовых действий и их иерархия</vt:lpstr>
      <vt:lpstr>Порядок исполнения трудовых действий и их иерархия</vt:lpstr>
      <vt:lpstr>Взаимосвязь умений и трудовых действий </vt:lpstr>
      <vt:lpstr> Декомпозиция  необходимого умения: "Объективно оценивать знания обучающихся…" </vt:lpstr>
      <vt:lpstr> Декомпозиция второго уровня необходимого умения:  "Объективно оценивать знания обучающихся…" </vt:lpstr>
      <vt:lpstr> Принципы формирования содержания повышения квалификации 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ПОЛОЖЕНИЕ О РЕГИОНАЛЬНОЙ МЕТОДИЧЕСКОЙ СЛУЖБЕ</dc:title>
  <dc:creator>home</dc:creator>
  <cp:lastModifiedBy>506</cp:lastModifiedBy>
  <cp:revision>127</cp:revision>
  <cp:lastPrinted>2015-10-26T09:15:54Z</cp:lastPrinted>
  <dcterms:created xsi:type="dcterms:W3CDTF">2015-04-27T16:41:24Z</dcterms:created>
  <dcterms:modified xsi:type="dcterms:W3CDTF">2015-11-10T10:06:52Z</dcterms:modified>
</cp:coreProperties>
</file>