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  <p:sldMasterId id="2147483696" r:id="rId5"/>
    <p:sldMasterId id="2147483708" r:id="rId6"/>
    <p:sldMasterId id="2147483732" r:id="rId7"/>
    <p:sldMasterId id="2147483744" r:id="rId8"/>
    <p:sldMasterId id="2147483756" r:id="rId9"/>
  </p:sldMasterIdLst>
  <p:notesMasterIdLst>
    <p:notesMasterId r:id="rId26"/>
  </p:notesMasterIdLst>
  <p:sldIdLst>
    <p:sldId id="258" r:id="rId10"/>
    <p:sldId id="264" r:id="rId11"/>
    <p:sldId id="263" r:id="rId12"/>
    <p:sldId id="265" r:id="rId13"/>
    <p:sldId id="266" r:id="rId14"/>
    <p:sldId id="267" r:id="rId15"/>
    <p:sldId id="268" r:id="rId16"/>
    <p:sldId id="269" r:id="rId17"/>
    <p:sldId id="271" r:id="rId18"/>
    <p:sldId id="270" r:id="rId19"/>
    <p:sldId id="273" r:id="rId20"/>
    <p:sldId id="274" r:id="rId21"/>
    <p:sldId id="275" r:id="rId22"/>
    <p:sldId id="276" r:id="rId23"/>
    <p:sldId id="277" r:id="rId24"/>
    <p:sldId id="279" r:id="rId25"/>
  </p:sldIdLst>
  <p:sldSz cx="9144000" cy="514826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9900"/>
    <a:srgbClr val="00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805" autoAdjust="0"/>
  </p:normalViewPr>
  <p:slideViewPr>
    <p:cSldViewPr>
      <p:cViewPr varScale="1">
        <p:scale>
          <a:sx n="128" d="100"/>
          <a:sy n="128" d="100"/>
        </p:scale>
        <p:origin x="-600" y="-104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9.xml"/><Relationship Id="rId20" Type="http://schemas.openxmlformats.org/officeDocument/2006/relationships/slide" Target="slides/slide11.xml"/><Relationship Id="rId21" Type="http://schemas.openxmlformats.org/officeDocument/2006/relationships/slide" Target="slides/slide12.xml"/><Relationship Id="rId22" Type="http://schemas.openxmlformats.org/officeDocument/2006/relationships/slide" Target="slides/slide13.xml"/><Relationship Id="rId23" Type="http://schemas.openxmlformats.org/officeDocument/2006/relationships/slide" Target="slides/slide14.xml"/><Relationship Id="rId24" Type="http://schemas.openxmlformats.org/officeDocument/2006/relationships/slide" Target="slides/slide15.xml"/><Relationship Id="rId25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27" Type="http://schemas.openxmlformats.org/officeDocument/2006/relationships/printerSettings" Target="printerSettings/printerSettings1.bin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1.xml"/><Relationship Id="rId11" Type="http://schemas.openxmlformats.org/officeDocument/2006/relationships/slide" Target="slides/slide2.xml"/><Relationship Id="rId12" Type="http://schemas.openxmlformats.org/officeDocument/2006/relationships/slide" Target="slides/slide3.xml"/><Relationship Id="rId13" Type="http://schemas.openxmlformats.org/officeDocument/2006/relationships/slide" Target="slides/slide4.xml"/><Relationship Id="rId14" Type="http://schemas.openxmlformats.org/officeDocument/2006/relationships/slide" Target="slides/slide5.xml"/><Relationship Id="rId15" Type="http://schemas.openxmlformats.org/officeDocument/2006/relationships/slide" Target="slides/slide6.xml"/><Relationship Id="rId16" Type="http://schemas.openxmlformats.org/officeDocument/2006/relationships/slide" Target="slides/slide7.xml"/><Relationship Id="rId17" Type="http://schemas.openxmlformats.org/officeDocument/2006/relationships/slide" Target="slides/slide8.xml"/><Relationship Id="rId18" Type="http://schemas.openxmlformats.org/officeDocument/2006/relationships/slide" Target="slides/slide9.xml"/><Relationship Id="rId19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7C7457-0717-4640-BC07-073298D349C1}" type="datetimeFigureOut">
              <a:rPr lang="ru-RU" smtClean="0"/>
              <a:t>11.11.15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4175" y="685800"/>
            <a:ext cx="60896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84B655-AF91-B540-A66D-1D75D4FECBE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70371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4B655-AF91-B540-A66D-1D75D4FECBE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0475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84B655-AF91-B540-A66D-1D75D4FECBEE}" type="slidenum">
              <a:rPr lang="ru-RU" smtClean="0">
                <a:solidFill>
                  <a:prstClr val="black"/>
                </a:solidFill>
                <a:latin typeface="Calibri"/>
              </a:rPr>
              <a:pPr/>
              <a:t>11</a:t>
            </a:fld>
            <a:endParaRPr lang="ru-RU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6047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975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88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3807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7703872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49756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86169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077793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64515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58228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749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1942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7424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35068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010454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572600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869873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6898665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58304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0240788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877915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7375922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4478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98387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46914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93666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311820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447763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27461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490632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00056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736770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451848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82320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9512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796748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064147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3130992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9659406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76972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0701206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2118791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4492902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9315532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5241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9571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17953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497859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935900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457971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2520144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652174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33550933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66119025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58651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476101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248989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6750912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10348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856243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4760332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597996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2524108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591543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48805690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9017477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50224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20147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35147150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9168128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149048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6217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0875779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326346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505824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580677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448004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57310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142202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2824264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631184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975930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1944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819012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073066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810396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185060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430580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9299"/>
            <a:ext cx="7772400" cy="11035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3930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96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2916132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8236"/>
            <a:ext cx="7772400" cy="102250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988259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1262"/>
            <a:ext cx="4038600" cy="33976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0864278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2401"/>
            <a:ext cx="4041775" cy="48026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2667"/>
            <a:ext cx="4041775" cy="296621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296830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8309899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954995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977"/>
            <a:ext cx="3008313" cy="87234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977"/>
            <a:ext cx="5111750" cy="4393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7322"/>
            <a:ext cx="3008313" cy="35215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7143439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9231"/>
            <a:ext cx="5486400" cy="6042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88374870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38568737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6169"/>
            <a:ext cx="2057400" cy="439270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6169"/>
            <a:ext cx="6019800" cy="439270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78770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4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34.xml"/><Relationship Id="rId2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8.xml"/><Relationship Id="rId6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0.xml"/><Relationship Id="rId8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5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6.xml"/><Relationship Id="rId12" Type="http://schemas.openxmlformats.org/officeDocument/2006/relationships/theme" Target="../theme/theme6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7.xml"/><Relationship Id="rId12" Type="http://schemas.openxmlformats.org/officeDocument/2006/relationships/theme" Target="../theme/theme7.xml"/><Relationship Id="rId1" Type="http://schemas.openxmlformats.org/officeDocument/2006/relationships/slideLayout" Target="../slideLayouts/slideLayout67.xml"/><Relationship Id="rId2" Type="http://schemas.openxmlformats.org/officeDocument/2006/relationships/slideLayout" Target="../slideLayouts/slideLayout68.xml"/><Relationship Id="rId3" Type="http://schemas.openxmlformats.org/officeDocument/2006/relationships/slideLayout" Target="../slideLayouts/slideLayout69.xml"/><Relationship Id="rId4" Type="http://schemas.openxmlformats.org/officeDocument/2006/relationships/slideLayout" Target="../slideLayouts/slideLayout70.xml"/><Relationship Id="rId5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2.xml"/><Relationship Id="rId7" Type="http://schemas.openxmlformats.org/officeDocument/2006/relationships/slideLayout" Target="../slideLayouts/slideLayout73.xml"/><Relationship Id="rId8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76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8.xml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9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9.xml"/><Relationship Id="rId2" Type="http://schemas.openxmlformats.org/officeDocument/2006/relationships/slideLayout" Target="../slideLayouts/slideLayout90.xml"/><Relationship Id="rId3" Type="http://schemas.openxmlformats.org/officeDocument/2006/relationships/slideLayout" Target="../slideLayouts/slideLayout91.xml"/><Relationship Id="rId4" Type="http://schemas.openxmlformats.org/officeDocument/2006/relationships/slideLayout" Target="../slideLayouts/slideLayout92.xml"/><Relationship Id="rId5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4.xml"/><Relationship Id="rId7" Type="http://schemas.openxmlformats.org/officeDocument/2006/relationships/slideLayout" Target="../slideLayouts/slideLayout95.xml"/><Relationship Id="rId8" Type="http://schemas.openxmlformats.org/officeDocument/2006/relationships/slideLayout" Target="../slideLayouts/slideLayout96.xml"/><Relationship Id="rId9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9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/>
              <a:pPr/>
              <a:t>11.11.15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212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79212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6157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804450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15591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2417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1745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529317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694AFE-38A5-435E-B0CC-88A1039FAA38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11.11.15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71678"/>
            <a:ext cx="2895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71678"/>
            <a:ext cx="2133600" cy="2740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2D004-291B-4BD1-8CFD-D23A315518D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20788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Relationship Id="rId2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422003"/>
            <a:ext cx="835292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ТРУДОВОЙ ДОГОВОР</a:t>
            </a: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=  или ≠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ЭФФЕКТИВНЫЙ КОНТРАКТ?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076056" y="3726259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Иванова Марина Алексеевна,</a:t>
            </a:r>
          </a:p>
          <a:p>
            <a:r>
              <a:rPr lang="ru-RU" b="1" dirty="0" smtClean="0"/>
              <a:t>Председатель МГО Профсоюза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782422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9512" y="1205979"/>
            <a:ext cx="8784976" cy="3528391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Отдельный пункт трудового договора фиксирует, что </a:t>
            </a:r>
          </a:p>
          <a:p>
            <a:pPr lvl="0"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Работник выполняет дополнительные виды педагогической работы, 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непосредственно связанной с образовательным процессом, не входящей в круг его основных обязанностей, без занятия другой штатной должности </a:t>
            </a:r>
            <a:r>
              <a:rPr lang="ru-RU" sz="1600" i="1" dirty="0">
                <a:solidFill>
                  <a:srgbClr val="0D0D0D"/>
                </a:solidFill>
                <a:latin typeface="Times New Roman"/>
                <a:cs typeface="Times New Roman"/>
              </a:rPr>
              <a:t>(нужное подчеркнуть и при необходимости указать другие виды дополнительной работы):</a:t>
            </a:r>
            <a:endParaRPr lang="ru-RU" sz="1600" dirty="0">
              <a:solidFill>
                <a:srgbClr val="0D0D0D"/>
              </a:solidFill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                а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) проверка письменных работ;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                б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) классное руководство;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                 в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) заведование учебным кабинетом </a:t>
            </a:r>
            <a:r>
              <a:rPr lang="ru-RU" sz="1600" i="1" dirty="0">
                <a:solidFill>
                  <a:srgbClr val="0D0D0D"/>
                </a:solidFill>
                <a:latin typeface="Times New Roman"/>
                <a:cs typeface="Times New Roman"/>
              </a:rPr>
              <a:t>(лабораторией, музеем)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;</a:t>
            </a:r>
          </a:p>
          <a:p>
            <a:pPr>
              <a:lnSpc>
                <a:spcPct val="150000"/>
              </a:lnSpc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                 г</a:t>
            </a:r>
            <a:r>
              <a:rPr lang="ru-RU" sz="1600" dirty="0">
                <a:solidFill>
                  <a:srgbClr val="0D0D0D"/>
                </a:solidFill>
                <a:latin typeface="Times New Roman"/>
                <a:cs typeface="Times New Roman"/>
              </a:rPr>
              <a:t>) _________________</a:t>
            </a: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.</a:t>
            </a:r>
            <a:endParaRPr lang="ru-RU" sz="1600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773931"/>
            <a:ext cx="568307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</a:rPr>
              <a:t>ДОПОЛНИТЕЛЬНЫЕ ВИДЫ ПЕДАГОГИЧЕСКОЙ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2034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044448"/>
            <a:ext cx="9144000" cy="4104456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D0D0D"/>
                </a:solidFill>
                <a:latin typeface="Times New Roman"/>
                <a:cs typeface="Times New Roman"/>
              </a:rPr>
              <a:t>Предлагаемый вариант раздела «Обязанности работника» в трудовом договоре – 31 позиция.</a:t>
            </a:r>
            <a:endParaRPr lang="ru-RU" sz="800" b="1" dirty="0" smtClean="0">
              <a:solidFill>
                <a:srgbClr val="0D0D0D"/>
              </a:solidFill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1600" b="1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Отдельные примеры обязанностей, конкретизирующие трудовую функцию работника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Обеспечивать в полном объеме реализацию преподавания учебного предмета, курса, дисциплины (модуля) в соответствии с утвержденной рабочей программой.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Соблюдать правовые, нравственные и этические нормы, требования профессиональной этики.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Осуществлять подготовку к проведению занятий и вести необходимую документацию …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Поддерживать учебную дисциплину, регулировать поведение обучающихся для обеспечения безопасной образовательной среды.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Осуществлять связь с родителями, оказывать им методическую и консультационную помощь.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Проходить аттестацию на соответствие занимаемой должности в порядке, установленном законодательством об образовании.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Организовывать различные виды внеурочной деятельности.</a:t>
            </a:r>
          </a:p>
          <a:p>
            <a:pPr marL="342900" indent="-342900">
              <a:lnSpc>
                <a:spcPct val="120000"/>
              </a:lnSpc>
              <a:buFont typeface="Arial"/>
              <a:buChar char="•"/>
            </a:pPr>
            <a:r>
              <a:rPr lang="ru-RU" sz="1600" dirty="0" smtClean="0">
                <a:solidFill>
                  <a:srgbClr val="0D0D0D"/>
                </a:solidFill>
                <a:latin typeface="Times New Roman"/>
                <a:cs typeface="Times New Roman"/>
              </a:rPr>
              <a:t>…</a:t>
            </a:r>
            <a:endParaRPr lang="ru-RU" sz="1600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68144" y="629915"/>
            <a:ext cx="30187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9BBB59">
                    <a:lumMod val="50000"/>
                  </a:srgbClr>
                </a:solidFill>
              </a:rPr>
              <a:t>ОБЯЗАННОСТИ  РАБОТНИКА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4481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22003"/>
            <a:ext cx="8280920" cy="1728192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03848" y="845939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РЕЖИМ РАБОЧЕГО ВРЕМЕНИ И ВРЕМЕНИ ОТДЫХА 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66019"/>
            <a:ext cx="7704856" cy="131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/>
              <a:buChar char="•"/>
            </a:pPr>
            <a:r>
              <a:rPr lang="ru-RU" dirty="0">
                <a:latin typeface="Times New Roman"/>
                <a:cs typeface="Times New Roman"/>
              </a:rPr>
              <a:t>Работнику в соответствии со статьей 333 Трудового кодекса РФ устанавливается сокращенная продолжительность рабочего времени </a:t>
            </a:r>
            <a:endParaRPr lang="ru-RU" dirty="0" smtClean="0">
              <a:latin typeface="Times New Roman"/>
              <a:cs typeface="Times New Roman"/>
            </a:endParaRPr>
          </a:p>
          <a:p>
            <a:pPr lvl="0">
              <a:lnSpc>
                <a:spcPct val="150000"/>
              </a:lnSpc>
            </a:pPr>
            <a:r>
              <a:rPr lang="ru-RU" dirty="0" smtClean="0">
                <a:latin typeface="Times New Roman"/>
                <a:cs typeface="Times New Roman"/>
              </a:rPr>
              <a:t>      не </a:t>
            </a:r>
            <a:r>
              <a:rPr lang="ru-RU" dirty="0">
                <a:latin typeface="Times New Roman"/>
                <a:cs typeface="Times New Roman"/>
              </a:rPr>
              <a:t>более 36 часов в неделю.</a:t>
            </a:r>
          </a:p>
        </p:txBody>
      </p:sp>
    </p:spTree>
    <p:extLst>
      <p:ext uri="{BB962C8B-B14F-4D97-AF65-F5344CB8AC3E}">
        <p14:creationId xmlns:p14="http://schemas.microsoft.com/office/powerpoint/2010/main" val="3886325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422003"/>
            <a:ext cx="8208912" cy="3384376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845939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РЕЖИМ РАБОЧЕГО ВРЕМЕНИ И ВРЕМЕНИ ОТДЫХА 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66019"/>
            <a:ext cx="7704856" cy="30746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20000"/>
              </a:lnSpc>
              <a:buFont typeface="Arial"/>
              <a:buChar char="•"/>
            </a:pPr>
            <a:r>
              <a:rPr lang="ru-RU" dirty="0" smtClean="0">
                <a:latin typeface="Times New Roman"/>
                <a:cs typeface="Times New Roman"/>
              </a:rPr>
              <a:t>Рабочее </a:t>
            </a:r>
            <a:r>
              <a:rPr lang="ru-RU" dirty="0">
                <a:latin typeface="Times New Roman"/>
                <a:cs typeface="Times New Roman"/>
              </a:rPr>
              <a:t>время Работника состоит из нормируемой его части, включающей проводимые уроки (учебные занятия) и короткие перерывы (перемены) между каждым учебным занятием, и ненормируемой части рабочего времени, не имеющего четких границ, и определяется учебным расписанием, планами и графиками, а также должностными обязанностями, предусмотренными уставом образовательной организации и правилами внутреннего трудового распорядка образовательной организации, настоящим трудовым договором и должностной инструкцией.</a:t>
            </a:r>
          </a:p>
        </p:txBody>
      </p:sp>
    </p:spTree>
    <p:extLst>
      <p:ext uri="{BB962C8B-B14F-4D97-AF65-F5344CB8AC3E}">
        <p14:creationId xmlns:p14="http://schemas.microsoft.com/office/powerpoint/2010/main" val="230640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566019"/>
            <a:ext cx="8208912" cy="2952328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845939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РЕЖИМ РАБОЧЕГО ВРЕМЕНИ И ВРЕМЕНИ ОТДЫХА 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566019"/>
            <a:ext cx="7704856" cy="29777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50000"/>
              </a:lnSpc>
              <a:buFont typeface="Arial"/>
              <a:buChar char="•"/>
            </a:pPr>
            <a:r>
              <a:rPr lang="ru-RU" dirty="0">
                <a:latin typeface="Times New Roman"/>
                <a:cs typeface="Times New Roman"/>
              </a:rPr>
              <a:t>Дни недели (периоды времени, в течение которых образовательная организация осуществляет свою деятельность), свободные для Работника от проведения учебных занятий по расписанию, от выполнения иных обязанностей, регулируемых графиками и планами работы, </a:t>
            </a:r>
            <a:r>
              <a:rPr lang="ru-RU" u="sng" dirty="0">
                <a:latin typeface="Times New Roman"/>
                <a:cs typeface="Times New Roman"/>
              </a:rPr>
              <a:t>Работник может использовать для повышения квалификации, самообразования, подготовки к занятиям и т.п. и может находиться вне образовательной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34373202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3528" y="1566019"/>
            <a:ext cx="8208912" cy="2952328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275856" y="845939"/>
            <a:ext cx="55446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РЕЖИМ РАБОЧЕГО ВРЕМЕНИ И ВРЕМЕНИ ОТДЫХА </a:t>
            </a:r>
            <a:endParaRPr lang="ru-RU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638027"/>
            <a:ext cx="7848872" cy="27422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20000"/>
              </a:lnSpc>
            </a:pPr>
            <a:r>
              <a:rPr lang="ru-RU" dirty="0" smtClean="0">
                <a:latin typeface="Times New Roman"/>
                <a:cs typeface="Times New Roman"/>
              </a:rPr>
              <a:t>Работнику </a:t>
            </a:r>
            <a:r>
              <a:rPr lang="ru-RU" dirty="0">
                <a:latin typeface="Times New Roman"/>
                <a:cs typeface="Times New Roman"/>
              </a:rPr>
              <a:t>устанавливается </a:t>
            </a:r>
            <a:r>
              <a:rPr lang="ru-RU" i="1" dirty="0">
                <a:latin typeface="Times New Roman"/>
                <a:cs typeface="Times New Roman"/>
              </a:rPr>
              <a:t>(нужное подчеркнуть или при необходимости указать другое</a:t>
            </a:r>
            <a:r>
              <a:rPr lang="ru-RU" i="1" dirty="0" smtClean="0">
                <a:latin typeface="Times New Roman"/>
                <a:cs typeface="Times New Roman"/>
              </a:rPr>
              <a:t>)</a:t>
            </a:r>
            <a:r>
              <a:rPr lang="ru-RU" dirty="0" smtClean="0">
                <a:latin typeface="Times New Roman"/>
                <a:cs typeface="Times New Roman"/>
              </a:rPr>
              <a:t>:</a:t>
            </a:r>
            <a:endParaRPr lang="ru-RU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cs typeface="Times New Roman"/>
              </a:rPr>
              <a:t>- пятидневная рабочая неделя с двумя выходными днями;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cs typeface="Times New Roman"/>
              </a:rPr>
              <a:t>- шестидневная рабочая неделя с одним выходным днем;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cs typeface="Times New Roman"/>
              </a:rPr>
              <a:t>- _________________________________________________.</a:t>
            </a:r>
          </a:p>
          <a:p>
            <a:pPr>
              <a:lnSpc>
                <a:spcPct val="120000"/>
              </a:lnSpc>
            </a:pPr>
            <a:r>
              <a:rPr lang="ru-RU" dirty="0">
                <a:latin typeface="Times New Roman"/>
                <a:cs typeface="Times New Roman"/>
              </a:rPr>
              <a:t>  Указывается в соответствии с Правилами внутреннего трудового распорядка образовательной организации, коллективным договором или прописываются конкретные иные условия для </a:t>
            </a:r>
            <a:r>
              <a:rPr lang="ru-RU">
                <a:latin typeface="Times New Roman"/>
                <a:cs typeface="Times New Roman"/>
              </a:rPr>
              <a:t>данного </a:t>
            </a:r>
            <a:r>
              <a:rPr lang="ru-RU" smtClean="0">
                <a:latin typeface="Times New Roman"/>
                <a:cs typeface="Times New Roman"/>
              </a:rPr>
              <a:t>Работника.</a:t>
            </a: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97039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782043"/>
            <a:ext cx="4834879" cy="1872208"/>
          </a:xfrm>
        </p:spPr>
        <p:txBody>
          <a:bodyPr anchor="t" anchorCtr="0">
            <a:normAutofit/>
          </a:bodyPr>
          <a:lstStyle/>
          <a:p>
            <a:r>
              <a:rPr lang="ru-RU" sz="4000" spc="200" dirty="0" smtClean="0">
                <a:solidFill>
                  <a:srgbClr val="FF9900"/>
                </a:solidFill>
                <a:latin typeface="Arial" pitchFamily="34" charset="0"/>
              </a:rPr>
              <a:t>СПАСИБО</a:t>
            </a:r>
            <a:br>
              <a:rPr lang="ru-RU" sz="4000" spc="200" dirty="0" smtClean="0">
                <a:solidFill>
                  <a:srgbClr val="FF9900"/>
                </a:solidFill>
                <a:latin typeface="Arial" pitchFamily="34" charset="0"/>
              </a:rPr>
            </a:br>
            <a:r>
              <a:rPr lang="ru-RU" sz="4000" spc="200" dirty="0" smtClean="0">
                <a:solidFill>
                  <a:srgbClr val="FF9900"/>
                </a:solidFill>
                <a:latin typeface="Arial" pitchFamily="34" charset="0"/>
              </a:rPr>
              <a:t>ЗА ВНИМАНИЕ!</a:t>
            </a:r>
            <a:endParaRPr lang="ru-RU" sz="4000" spc="200" dirty="0">
              <a:solidFill>
                <a:srgbClr val="FF9900"/>
              </a:solidFill>
              <a:latin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68144" y="1422003"/>
            <a:ext cx="2530624" cy="2600810"/>
          </a:xfrm>
        </p:spPr>
        <p:txBody>
          <a:bodyPr>
            <a:normAutofit/>
          </a:bodyPr>
          <a:lstStyle/>
          <a:p>
            <a:endParaRPr lang="ru-RU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3726259"/>
            <a:ext cx="3008313" cy="87261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62025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7544" y="3078187"/>
            <a:ext cx="8280920" cy="1157240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0000"/>
              </a:lnSpc>
              <a:spcAft>
                <a:spcPts val="600"/>
              </a:spcAft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Примерная </a:t>
            </a:r>
            <a:r>
              <a:rPr lang="ru-RU" dirty="0">
                <a:latin typeface="Times New Roman"/>
                <a:cs typeface="Times New Roman"/>
              </a:rPr>
              <a:t>форма трудового договора с работником государственного (муниципального) учреждения приведена в </a:t>
            </a:r>
            <a:r>
              <a:rPr lang="ru-RU" dirty="0" smtClean="0">
                <a:latin typeface="Times New Roman"/>
                <a:cs typeface="Times New Roman"/>
              </a:rPr>
              <a:t>приложении №3 к </a:t>
            </a:r>
            <a:r>
              <a:rPr lang="ru-RU" dirty="0">
                <a:latin typeface="Times New Roman"/>
                <a:cs typeface="Times New Roman"/>
              </a:rPr>
              <a:t>Программе</a:t>
            </a:r>
            <a:r>
              <a:rPr lang="ru-RU" dirty="0" smtClean="0">
                <a:latin typeface="Times New Roman"/>
                <a:cs typeface="Times New Roman"/>
              </a:rPr>
              <a:t>.</a:t>
            </a:r>
            <a:endParaRPr lang="ru-RU" dirty="0">
              <a:latin typeface="Times New Roman"/>
              <a:cs typeface="Times New Roman"/>
            </a:endParaRPr>
          </a:p>
          <a:p>
            <a:pPr>
              <a:lnSpc>
                <a:spcPct val="120000"/>
              </a:lnSpc>
              <a:spcAft>
                <a:spcPts val="600"/>
              </a:spcAft>
              <a:buFont typeface="Wingdings" charset="0"/>
              <a:buChar char="Ø"/>
            </a:pPr>
            <a:r>
              <a:rPr lang="ru-RU" dirty="0">
                <a:latin typeface="Times New Roman"/>
                <a:cs typeface="Times New Roman"/>
              </a:rPr>
              <a:t>Программа реализуется в  3 этапа (2012-2018 </a:t>
            </a:r>
            <a:r>
              <a:rPr lang="ru-RU" dirty="0" smtClean="0">
                <a:latin typeface="Times New Roman"/>
                <a:cs typeface="Times New Roman"/>
              </a:rPr>
              <a:t>гг</a:t>
            </a:r>
            <a:r>
              <a:rPr lang="ru-RU" dirty="0">
                <a:latin typeface="Times New Roman"/>
                <a:cs typeface="Times New Roman"/>
              </a:rPr>
              <a:t>.)</a:t>
            </a: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323528" y="917947"/>
            <a:ext cx="8424936" cy="2016224"/>
          </a:xfrm>
          <a:prstGeom prst="round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Aft>
                <a:spcPts val="600"/>
              </a:spcAft>
              <a:buFont typeface="Arial" charset="0"/>
              <a:buNone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Понятие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«эффективный контракт»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впервые официально было дано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в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 </a:t>
            </a:r>
          </a:p>
          <a:p>
            <a:pPr algn="just">
              <a:lnSpc>
                <a:spcPct val="120000"/>
              </a:lnSpc>
              <a:spcAft>
                <a:spcPts val="600"/>
              </a:spcAft>
              <a:buFont typeface="Arial" charset="0"/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Распоряжении Правительства РФ от 26 ноября 2012 г.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№ 2190-р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, которым была утверждена </a:t>
            </a: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Программа поэтапного совершенствования системы оплаты труда в государственных (муниципальных) учреждениях на 2012 - 2018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/>
                <a:cs typeface="Times New Roman"/>
              </a:rPr>
              <a:t>годы.</a:t>
            </a:r>
          </a:p>
        </p:txBody>
      </p:sp>
    </p:spTree>
    <p:extLst>
      <p:ext uri="{BB962C8B-B14F-4D97-AF65-F5344CB8AC3E}">
        <p14:creationId xmlns:p14="http://schemas.microsoft.com/office/powerpoint/2010/main" val="1925788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99792" y="701923"/>
            <a:ext cx="601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</a:rPr>
              <a:t>ПРИ РАЗРАБОТКЕ ТРУДОВОГО ДОГОВОРА УЧИТЫВАЮТСЯ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61963"/>
            <a:ext cx="9144000" cy="5632312"/>
          </a:xfrm>
          <a:prstGeom prst="rect">
            <a:avLst/>
          </a:prstGeom>
          <a:solidFill>
            <a:srgbClr val="D7E4BD"/>
          </a:solidFill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Трудовой кодекс Российской Федерации.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Закон 273 ФЗ «Об образовании в Российской Федерации».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Постановление Правительства РФ от 22.01.2013 г. №23 «О правилах разработки, утверждения и применения профессиональных стандартов».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Распоряжение Правительства РФ от 26.11.2012 г. №2190-р «О программе поэтапного совершенствования системы оплаты труда в государственных (муниципальных) учреждениях на 2012-2018 гг. ».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Приказ Минтруда России №167н от 26.04.2013 г. «Об утверждении рекомендаций по оформлению трудовых отношений с работником государственного (муниципального) учреждения при введении эффективного контракта».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Приказ Минтруда России от 18.10.2013 г. №544н «Об утверждении профессионального стандарта «Педагог» (педагогическая деятельность в сфере дошкольного, начального общего, основного общего, среднего общего образования) (воспитатель, учитель)»».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Приказ </a:t>
            </a:r>
            <a:r>
              <a:rPr lang="ru-RU" dirty="0" err="1" smtClean="0">
                <a:latin typeface="Times New Roman"/>
                <a:cs typeface="Times New Roman"/>
              </a:rPr>
              <a:t>Минздравсоцразвитие</a:t>
            </a:r>
            <a:r>
              <a:rPr lang="ru-RU" dirty="0" smtClean="0">
                <a:latin typeface="Times New Roman"/>
                <a:cs typeface="Times New Roman"/>
              </a:rPr>
              <a:t> России от 26.08.2010 г. №761н «Об утверждении Единого квалификационного справочника должностей руководителей, специалистов и служащих, раздел «Квалификационные характеристики должностей работников образования»»</a:t>
            </a:r>
          </a:p>
          <a:p>
            <a:pPr marL="285750" indent="-285750" algn="just">
              <a:buFont typeface="Wingdings" charset="2"/>
              <a:buChar char="Ø"/>
            </a:pPr>
            <a:r>
              <a:rPr lang="ru-RU" dirty="0" smtClean="0">
                <a:latin typeface="Times New Roman"/>
                <a:cs typeface="Times New Roman"/>
              </a:rPr>
              <a:t>Приказы Министерства образования и науки РФ, Постановления Правительства Москвы, приказы Департамента образования города Москвы, локальные нормативные акты ОО.</a:t>
            </a:r>
            <a:endParaRPr lang="ru-RU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36709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79280"/>
              </p:ext>
            </p:extLst>
          </p:nvPr>
        </p:nvGraphicFramePr>
        <p:xfrm>
          <a:off x="0" y="917947"/>
          <a:ext cx="9155479" cy="4221480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4777038"/>
                <a:gridCol w="4378441"/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solidFill>
                            <a:srgbClr val="0D0D0D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Трудовой кодекс РФ, ст. 56</a:t>
                      </a:r>
                    </a:p>
                    <a:p>
                      <a:pPr algn="ctr"/>
                      <a:endParaRPr lang="ru-RU" sz="1600" dirty="0">
                        <a:solidFill>
                          <a:srgbClr val="0D0D0D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/>
                      <a:r>
                        <a:rPr lang="ru-RU" sz="1600" b="1" dirty="0" smtClean="0">
                          <a:solidFill>
                            <a:srgbClr val="0D0D0D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Распоряжение Правительства РФ </a:t>
                      </a:r>
                    </a:p>
                    <a:p>
                      <a:pPr algn="ctr" eaLnBrk="1" hangingPunct="1"/>
                      <a:r>
                        <a:rPr lang="ru-RU" sz="1600" b="1" dirty="0" smtClean="0">
                          <a:solidFill>
                            <a:srgbClr val="0D0D0D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от  </a:t>
                      </a:r>
                      <a:r>
                        <a:rPr lang="ru-RU" sz="1600" dirty="0" smtClean="0">
                          <a:solidFill>
                            <a:srgbClr val="0D0D0D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26.11.2012 № 2190-р</a:t>
                      </a:r>
                    </a:p>
                  </a:txBody>
                  <a:tcPr>
                    <a:solidFill>
                      <a:srgbClr val="C3D69B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Трудовой договор </a:t>
                      </a: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-  это соглашение между работодателем и работником, в соответствии с которым </a:t>
                      </a:r>
                      <a:r>
                        <a:rPr lang="ru-RU" sz="1600" b="1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а/</a:t>
                      </a: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 </a:t>
                      </a:r>
                      <a:r>
                        <a:rPr lang="ru-RU" sz="1600" u="sng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работодатель обязуется </a:t>
                      </a: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предоставить работнику :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1) работу по обусловленной трудовой функции, 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2) обеспечить условия труда, 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3) своевременно и в полном размере выплачивать работнику заработную плату; 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б/</a:t>
                      </a: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 а </a:t>
                      </a:r>
                      <a:r>
                        <a:rPr lang="ru-RU" sz="1600" u="sng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работник обязуется</a:t>
                      </a: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 :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1) лично выполнять определенную этим соглашением трудовую функцию, </a:t>
                      </a:r>
                    </a:p>
                    <a:p>
                      <a:pPr indent="457200" eaLnBrk="1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10253F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2) соблюдать правила внутреннего трудового распорядка, действующие у данного работодателя.</a:t>
                      </a:r>
                    </a:p>
                  </a:txBody>
                  <a:tcPr>
                    <a:solidFill>
                      <a:srgbClr val="C3D69B">
                        <a:alpha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eaLnBrk="1" hangingPunct="1">
                        <a:spcAft>
                          <a:spcPts val="600"/>
                        </a:spcAft>
                      </a:pPr>
                      <a:r>
                        <a:rPr lang="ru-RU" sz="1600" b="1" dirty="0" smtClean="0">
                          <a:solidFill>
                            <a:srgbClr val="0D0D0D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Эффективный контракт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-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это </a:t>
                      </a:r>
                      <a:r>
                        <a:rPr lang="ru-RU" sz="1600" b="1" u="sng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трудовой договор</a:t>
                      </a:r>
                      <a:r>
                        <a:rPr lang="ru-RU" sz="1600" u="sng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с работником, в котором </a:t>
                      </a:r>
                      <a:r>
                        <a:rPr lang="ru-RU" sz="1600" b="1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конкретизированы</a:t>
                      </a: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:</a:t>
                      </a:r>
                    </a:p>
                    <a:p>
                      <a:pPr eaLnBrk="1" hangingPunct="1">
                        <a:spcAft>
                          <a:spcPts val="600"/>
                        </a:spcAft>
                        <a:buFont typeface="Wingdings" charset="0"/>
                        <a:buChar char="ü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 его трудовая функция (должностные обязанности), </a:t>
                      </a:r>
                    </a:p>
                    <a:p>
                      <a:pPr eaLnBrk="1" hangingPunct="1">
                        <a:spcAft>
                          <a:spcPts val="600"/>
                        </a:spcAft>
                        <a:buFont typeface="Wingdings" charset="0"/>
                        <a:buChar char="ü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условия оплаты труда, </a:t>
                      </a:r>
                    </a:p>
                    <a:p>
                      <a:pPr eaLnBrk="1" hangingPunct="1">
                        <a:spcAft>
                          <a:spcPts val="600"/>
                        </a:spcAft>
                        <a:buFont typeface="Wingdings" charset="0"/>
                        <a:buChar char="ü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показатели и критерии оценки эффективности деятельности для назначения стимулирующих выплат в зависимости от результатов труда и качества оказываемых государственных (муниципальных) услуг, </a:t>
                      </a:r>
                    </a:p>
                    <a:p>
                      <a:pPr eaLnBrk="1" hangingPunct="1">
                        <a:spcAft>
                          <a:spcPts val="600"/>
                        </a:spcAft>
                        <a:buFont typeface="Wingdings" charset="0"/>
                        <a:buChar char="ü"/>
                      </a:pPr>
                      <a:r>
                        <a:rPr lang="ru-RU" sz="1600" dirty="0" smtClean="0">
                          <a:solidFill>
                            <a:srgbClr val="000000"/>
                          </a:solidFill>
                          <a:latin typeface="Times New Roman"/>
                          <a:ea typeface="Arial" charset="0"/>
                          <a:cs typeface="Times New Roman"/>
                        </a:rPr>
                        <a:t>а также меры социальной поддержки.</a:t>
                      </a:r>
                    </a:p>
                    <a:p>
                      <a:endParaRPr lang="ru-RU" sz="1600" dirty="0">
                        <a:latin typeface="Times New Roman"/>
                        <a:cs typeface="Times New Roman"/>
                      </a:endParaRPr>
                    </a:p>
                  </a:txBody>
                  <a:tcPr>
                    <a:solidFill>
                      <a:srgbClr val="C3D69B">
                        <a:alpha val="40000"/>
                      </a:srgb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25489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701923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ОБЯЗАТЕЛЬНЫЕ УСЛОВИЯ ТРУДОВОГО ДОГОВОРА (ст. 57 ТК РФ) </a:t>
            </a:r>
            <a:endParaRPr lang="ru-RU" b="1" dirty="0">
              <a:solidFill>
                <a:srgbClr val="9BBB59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061963"/>
            <a:ext cx="9144000" cy="40863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  <a:buFont typeface="Arial" charset="0"/>
              <a:buNone/>
            </a:pPr>
            <a:r>
              <a:rPr lang="ru-RU" sz="1400" u="sng" dirty="0">
                <a:latin typeface="Times New Roman"/>
                <a:cs typeface="Times New Roman"/>
              </a:rPr>
              <a:t>Обязательными для включения в трудовой договор являются следующие условия</a:t>
            </a:r>
            <a:r>
              <a:rPr lang="ru-RU" sz="1400" dirty="0">
                <a:latin typeface="Times New Roman"/>
                <a:cs typeface="Times New Roman"/>
              </a:rPr>
              <a:t>: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место работы</a:t>
            </a:r>
            <a:r>
              <a:rPr lang="ru-RU" sz="1400" dirty="0">
                <a:latin typeface="Times New Roman"/>
                <a:cs typeface="Times New Roman"/>
              </a:rPr>
              <a:t>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трудовая функция</a:t>
            </a:r>
            <a:r>
              <a:rPr lang="ru-RU" sz="1400" dirty="0">
                <a:latin typeface="Times New Roman"/>
                <a:cs typeface="Times New Roman"/>
              </a:rPr>
              <a:t>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дата начала работы</a:t>
            </a:r>
            <a:r>
              <a:rPr lang="ru-RU" sz="1400" dirty="0">
                <a:latin typeface="Times New Roman"/>
                <a:cs typeface="Times New Roman"/>
              </a:rPr>
              <a:t>, а в случае, когда заключается срочный трудовой договор, - также срок его действия и обстоятельства (причины), послужившие основанием для заключения срочного трудового договора;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условия оплаты труда</a:t>
            </a:r>
            <a:r>
              <a:rPr lang="ru-RU" sz="1400" dirty="0">
                <a:latin typeface="Times New Roman"/>
                <a:cs typeface="Times New Roman"/>
              </a:rPr>
              <a:t>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режим рабочего времени и времени отдыха</a:t>
            </a:r>
            <a:r>
              <a:rPr lang="ru-RU" sz="1400" dirty="0">
                <a:latin typeface="Times New Roman"/>
                <a:cs typeface="Times New Roman"/>
              </a:rPr>
              <a:t> (</a:t>
            </a:r>
            <a:r>
              <a:rPr lang="ru-RU" sz="1400" u="sng" dirty="0">
                <a:latin typeface="Times New Roman"/>
                <a:cs typeface="Times New Roman"/>
              </a:rPr>
              <a:t>если для данного работника он отличается от общих правил, действующих у данного работодателя</a:t>
            </a:r>
            <a:r>
              <a:rPr lang="ru-RU" sz="1400" dirty="0">
                <a:latin typeface="Times New Roman"/>
                <a:cs typeface="Times New Roman"/>
              </a:rPr>
              <a:t>);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гарантии и компенсации за работу с вредными и (или) опасными условиями труда, если работник принимается на работу в соответствующих условиях, с указанием характеристик условий труда на рабочем месте</a:t>
            </a:r>
            <a:r>
              <a:rPr lang="ru-RU" sz="1400" dirty="0">
                <a:latin typeface="Times New Roman"/>
                <a:cs typeface="Times New Roman"/>
              </a:rPr>
              <a:t>;</a:t>
            </a:r>
          </a:p>
          <a:p>
            <a:pPr>
              <a:buFont typeface="Calibri" charset="0"/>
              <a:buAutoNum type="arabicParenR"/>
            </a:pPr>
            <a:r>
              <a:rPr lang="ru-RU" sz="1400" dirty="0">
                <a:latin typeface="Times New Roman"/>
                <a:cs typeface="Times New Roman"/>
              </a:rPr>
              <a:t>условия, определяющие в необходимых случаях характер работы (подвижной, разъездной, в пути, другой характер работы);</a:t>
            </a:r>
          </a:p>
          <a:p>
            <a:pPr>
              <a:buFont typeface="Calibri" charset="0"/>
              <a:buAutoNum type="arabicParenR"/>
            </a:pPr>
            <a:r>
              <a:rPr lang="ru-RU" sz="1400" b="1" dirty="0">
                <a:latin typeface="Times New Roman"/>
                <a:cs typeface="Times New Roman"/>
              </a:rPr>
              <a:t>условия труда на рабочем месте</a:t>
            </a:r>
            <a:r>
              <a:rPr lang="ru-RU" sz="1400" dirty="0">
                <a:latin typeface="Times New Roman"/>
                <a:cs typeface="Times New Roman"/>
              </a:rPr>
              <a:t>;</a:t>
            </a:r>
          </a:p>
          <a:p>
            <a:pPr>
              <a:buFont typeface="Calibri" charset="0"/>
              <a:buAutoNum type="arabicParenR"/>
            </a:pPr>
            <a:r>
              <a:rPr lang="ru-RU" sz="1400" dirty="0">
                <a:latin typeface="Times New Roman"/>
                <a:cs typeface="Times New Roman"/>
              </a:rPr>
              <a:t>условие об обязательном социальном страховании работника в соответствии с ТК РФ и иными федеральными законами;</a:t>
            </a:r>
          </a:p>
          <a:p>
            <a:pPr>
              <a:buFont typeface="Calibri" charset="0"/>
              <a:buAutoNum type="arabicParenR"/>
            </a:pPr>
            <a:r>
              <a:rPr lang="ru-RU" sz="1400" dirty="0">
                <a:latin typeface="Times New Roman"/>
                <a:cs typeface="Times New Roman"/>
              </a:rPr>
              <a:t>другие условия в случаях, предусмотренных трудовым законодательством и иными нормативными правовыми актами, содержащими нормы трудового права</a:t>
            </a:r>
            <a:r>
              <a:rPr lang="ru-RU" sz="1400" i="1" dirty="0">
                <a:latin typeface="Times New Roman"/>
                <a:cs typeface="Times New Roman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872615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9584" y="70192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СТРУКТУРА ТРУДОВОГО ДОГОВОРА </a:t>
            </a:r>
            <a:endParaRPr lang="ru-RU" b="1" dirty="0">
              <a:solidFill>
                <a:srgbClr val="9BBB59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061964"/>
            <a:ext cx="9144000" cy="4124206"/>
          </a:xfrm>
          <a:prstGeom prst="rect">
            <a:avLst/>
          </a:prstGeom>
          <a:solidFill>
            <a:srgbClr val="C3D69B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+mj-lt"/>
              <a:buAutoNum type="arabicPeriod"/>
            </a:pPr>
            <a:r>
              <a:rPr lang="ru-RU" sz="1400" b="1" dirty="0" smtClean="0">
                <a:latin typeface="Times New Roman"/>
                <a:cs typeface="Times New Roman"/>
              </a:rPr>
              <a:t>ОБЩИЕ ПОЛОЖЕНИЯ</a:t>
            </a:r>
          </a:p>
          <a:p>
            <a:pPr>
              <a:spcAft>
                <a:spcPts val="600"/>
              </a:spcAft>
            </a:pPr>
            <a:r>
              <a:rPr lang="ru-RU" sz="1400" dirty="0" smtClean="0">
                <a:latin typeface="Times New Roman"/>
                <a:cs typeface="Times New Roman"/>
              </a:rPr>
              <a:t>1.1. Место работы.</a:t>
            </a:r>
          </a:p>
          <a:p>
            <a:pPr>
              <a:spcAft>
                <a:spcPts val="600"/>
              </a:spcAft>
            </a:pPr>
            <a:r>
              <a:rPr lang="ru-RU" sz="1400" dirty="0" smtClean="0">
                <a:latin typeface="Times New Roman"/>
                <a:cs typeface="Times New Roman"/>
              </a:rPr>
              <a:t>1.2. Трудовые функции.</a:t>
            </a:r>
          </a:p>
          <a:p>
            <a:pPr>
              <a:spcAft>
                <a:spcPts val="600"/>
              </a:spcAft>
            </a:pPr>
            <a:r>
              <a:rPr lang="ru-RU" sz="1400" dirty="0" smtClean="0">
                <a:latin typeface="Times New Roman"/>
                <a:cs typeface="Times New Roman"/>
              </a:rPr>
              <a:t>1.3. Срок действия.</a:t>
            </a:r>
            <a:endParaRPr lang="ru-RU" sz="800" dirty="0">
              <a:latin typeface="Times New Roman"/>
              <a:cs typeface="Times New Roman"/>
            </a:endParaRPr>
          </a:p>
          <a:p>
            <a:pPr marL="342900" indent="-342900">
              <a:buAutoNum type="arabicPeriod" startAt="2"/>
            </a:pPr>
            <a:r>
              <a:rPr lang="ru-RU" sz="1400" b="1" dirty="0" smtClean="0">
                <a:latin typeface="Times New Roman"/>
                <a:cs typeface="Times New Roman"/>
              </a:rPr>
              <a:t>ПРАВА И ОБЯЗАННОСТИ РАБОТНИКА ст. 21 ТК РФ, ст. 47, ст. 48  ФЗ-273 </a:t>
            </a:r>
          </a:p>
          <a:p>
            <a:r>
              <a:rPr lang="ru-RU" sz="1400" b="1" dirty="0">
                <a:latin typeface="Times New Roman"/>
                <a:cs typeface="Times New Roman"/>
              </a:rPr>
              <a:t> </a:t>
            </a:r>
            <a:r>
              <a:rPr lang="ru-RU" sz="1400" b="1" dirty="0" smtClean="0">
                <a:latin typeface="Times New Roman"/>
                <a:cs typeface="Times New Roman"/>
              </a:rPr>
              <a:t>                                                                                    </a:t>
            </a:r>
            <a:r>
              <a:rPr lang="ru-RU" sz="1400" dirty="0" smtClean="0">
                <a:latin typeface="Times New Roman"/>
                <a:cs typeface="Times New Roman"/>
              </a:rPr>
              <a:t>(должностные обязанности рекомендуется отражать</a:t>
            </a:r>
          </a:p>
          <a:p>
            <a:r>
              <a:rPr lang="ru-RU" sz="1400" dirty="0">
                <a:latin typeface="Times New Roman"/>
                <a:cs typeface="Times New Roman"/>
              </a:rPr>
              <a:t>	</a:t>
            </a:r>
            <a:r>
              <a:rPr lang="ru-RU" sz="1400" dirty="0" smtClean="0">
                <a:latin typeface="Times New Roman"/>
                <a:cs typeface="Times New Roman"/>
              </a:rPr>
              <a:t>			    непосредственно в тексте трудового договора </a:t>
            </a:r>
          </a:p>
          <a:p>
            <a:r>
              <a:rPr lang="ru-RU" sz="1400" dirty="0">
                <a:latin typeface="Times New Roman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cs typeface="Times New Roman"/>
              </a:rPr>
              <a:t>             4 позиции*      5 позиций*                            Приказ </a:t>
            </a:r>
            <a:r>
              <a:rPr lang="ru-RU" sz="1400" dirty="0">
                <a:latin typeface="Times New Roman"/>
                <a:cs typeface="Times New Roman"/>
              </a:rPr>
              <a:t>Минтруда РФ от 26.04.2013 г. №167н</a:t>
            </a:r>
            <a:r>
              <a:rPr lang="ru-RU" sz="1400" dirty="0" smtClean="0">
                <a:latin typeface="Times New Roman"/>
                <a:cs typeface="Times New Roman"/>
              </a:rPr>
              <a:t>)</a:t>
            </a:r>
            <a:endParaRPr lang="ru-RU" sz="1400" dirty="0">
              <a:latin typeface="Times New Roman"/>
              <a:cs typeface="Times New Roman"/>
            </a:endParaRPr>
          </a:p>
          <a:p>
            <a:r>
              <a:rPr lang="ru-RU" sz="1400" dirty="0" smtClean="0">
                <a:latin typeface="Times New Roman"/>
                <a:cs typeface="Times New Roman"/>
              </a:rPr>
              <a:t>             16 позиций       31 позиция</a:t>
            </a:r>
          </a:p>
          <a:p>
            <a:pPr>
              <a:spcAft>
                <a:spcPts val="600"/>
              </a:spcAft>
            </a:pPr>
            <a:endParaRPr lang="ru-RU" sz="800" b="1" dirty="0" smtClean="0">
              <a:latin typeface="Times New Roman"/>
              <a:cs typeface="Times New Roman"/>
            </a:endParaRPr>
          </a:p>
          <a:p>
            <a:pPr>
              <a:spcAft>
                <a:spcPts val="600"/>
              </a:spcAft>
            </a:pPr>
            <a:r>
              <a:rPr lang="ru-RU" sz="1400" b="1" dirty="0" smtClean="0">
                <a:latin typeface="Times New Roman"/>
                <a:cs typeface="Times New Roman"/>
              </a:rPr>
              <a:t>3. ПРАВА </a:t>
            </a:r>
            <a:r>
              <a:rPr lang="ru-RU" sz="1400" b="1" dirty="0">
                <a:latin typeface="Times New Roman"/>
                <a:cs typeface="Times New Roman"/>
              </a:rPr>
              <a:t>И ОБЯЗАННОСТИ </a:t>
            </a:r>
            <a:r>
              <a:rPr lang="ru-RU" sz="1400" b="1" dirty="0" smtClean="0">
                <a:latin typeface="Times New Roman"/>
                <a:cs typeface="Times New Roman"/>
              </a:rPr>
              <a:t>РАБОТОДАТЕЛЯ  ст.22 ТК РФ</a:t>
            </a:r>
            <a:endParaRPr lang="ru-RU" sz="1400" dirty="0">
              <a:latin typeface="Times New Roman"/>
              <a:cs typeface="Times New Roman"/>
            </a:endParaRPr>
          </a:p>
          <a:p>
            <a:endParaRPr lang="ru-RU" sz="1400" dirty="0">
              <a:latin typeface="Times New Roman"/>
              <a:cs typeface="Times New Roman"/>
            </a:endParaRPr>
          </a:p>
          <a:p>
            <a:r>
              <a:rPr lang="ru-RU" sz="1400" dirty="0" smtClean="0">
                <a:latin typeface="Times New Roman"/>
                <a:cs typeface="Times New Roman"/>
              </a:rPr>
              <a:t>     5 позиций*        7 позиций*</a:t>
            </a:r>
          </a:p>
          <a:p>
            <a:r>
              <a:rPr lang="ru-RU" sz="1400" dirty="0">
                <a:latin typeface="Times New Roman"/>
                <a:cs typeface="Times New Roman"/>
              </a:rPr>
              <a:t> </a:t>
            </a:r>
            <a:r>
              <a:rPr lang="ru-RU" sz="1400" dirty="0" smtClean="0">
                <a:latin typeface="Times New Roman"/>
                <a:cs typeface="Times New Roman"/>
              </a:rPr>
              <a:t>    6 </a:t>
            </a:r>
            <a:r>
              <a:rPr lang="ru-RU" sz="1400" dirty="0">
                <a:latin typeface="Times New Roman"/>
                <a:cs typeface="Times New Roman"/>
              </a:rPr>
              <a:t>позиций         </a:t>
            </a:r>
            <a:r>
              <a:rPr lang="ru-RU" sz="1400" dirty="0" smtClean="0">
                <a:latin typeface="Times New Roman"/>
                <a:cs typeface="Times New Roman"/>
              </a:rPr>
              <a:t>16 позиций</a:t>
            </a:r>
          </a:p>
          <a:p>
            <a:endParaRPr lang="ru-RU" sz="1400" dirty="0">
              <a:latin typeface="Times New Roman"/>
              <a:cs typeface="Times New Roman"/>
            </a:endParaRPr>
          </a:p>
          <a:p>
            <a:r>
              <a:rPr lang="ru-RU" sz="1400" dirty="0" smtClean="0">
                <a:latin typeface="Times New Roman"/>
                <a:cs typeface="Times New Roman"/>
              </a:rPr>
              <a:t>* В примерной форме трудового договора, рекомендованной Правительством, Приложение №3 к Программе поэтапного совершенствования СОТ.</a:t>
            </a:r>
            <a:endParaRPr lang="ru-RU" sz="1400" dirty="0">
              <a:latin typeface="Times New Roman"/>
              <a:cs typeface="Times New Roman"/>
            </a:endParaRPr>
          </a:p>
        </p:txBody>
      </p:sp>
      <p:cxnSp>
        <p:nvCxnSpPr>
          <p:cNvPr id="4" name="Прямая со стрелкой 3"/>
          <p:cNvCxnSpPr/>
          <p:nvPr/>
        </p:nvCxnSpPr>
        <p:spPr>
          <a:xfrm>
            <a:off x="1115616" y="2502123"/>
            <a:ext cx="0" cy="43204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2195736" y="2502123"/>
            <a:ext cx="0" cy="432048"/>
          </a:xfrm>
          <a:prstGeom prst="straightConnector1">
            <a:avLst/>
          </a:prstGeom>
          <a:ln>
            <a:solidFill>
              <a:srgbClr val="4F6228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611560" y="3726259"/>
            <a:ext cx="8384" cy="35165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051720" y="3726259"/>
            <a:ext cx="8384" cy="351656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740217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9584" y="701923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  <a:latin typeface="Calibri"/>
              </a:rPr>
              <a:t>СТРУКТУРА ТРУДОВОГО ДОГОВОРА </a:t>
            </a:r>
            <a:endParaRPr lang="ru-RU" b="1" dirty="0">
              <a:solidFill>
                <a:srgbClr val="9BBB59">
                  <a:lumMod val="50000"/>
                </a:srgbClr>
              </a:solidFill>
              <a:latin typeface="Calibri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061964"/>
            <a:ext cx="9144000" cy="3844641"/>
          </a:xfrm>
          <a:prstGeom prst="rect">
            <a:avLst/>
          </a:prstGeom>
          <a:solidFill>
            <a:srgbClr val="C3D69B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ОПЛАТА ТРУДА И СОЦИАЛЬНЫЕ ГАРАНТИИИ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РЕЖИМ РАБОЧЕГО ВРЕМЕНИ И ВРЕМЕНИ ОТДЫХА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СОЦИАЛЬНОЕ СТРАХОВАНИЕ И МЕРЫ СОЦИАЛЬНОЙ ПОДДЕРЖКИ РАБОТНИКА  ПРЕДУСМОТРЕННЫЕ ЗАКОНОДАТЕЛЬСТВОМ, ОТРАСЛЕВЫМ СОГЛАШЕНИЕМ КОЛЛЕКТИВНЫМ ДОГОВОРОМ, ТРУДОВЫМ ДОГОВОРОМ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ИНЫЕ УСЛОВИЯ ТРУДОВОГО ДОГОВОРА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ОТВЕСТВЕННОСТЬ СТОРОН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ИЗМЕНЕНИЯ, ДОПОЛНЕНИЯ, ПРЕКРАЩЕНИЕ ТРУДОВОГО ДОГОВОРА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ЗАКЛЮЧИТЕЛЬНЫЕ ПОЛОЖЕНИЯ</a:t>
            </a:r>
          </a:p>
          <a:p>
            <a:pPr marL="342900" indent="-342900">
              <a:lnSpc>
                <a:spcPct val="150000"/>
              </a:lnSpc>
              <a:spcAft>
                <a:spcPts val="600"/>
              </a:spcAft>
              <a:buAutoNum type="arabicPeriod" startAt="4"/>
            </a:pPr>
            <a:r>
              <a:rPr lang="ru-RU" sz="1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АДРЕСА И РЕКВИЗИТЫ СТОРОН</a:t>
            </a:r>
            <a:endParaRPr lang="ru-RU" sz="1400" b="1" dirty="0">
              <a:solidFill>
                <a:prstClr val="black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128345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1061964"/>
            <a:ext cx="8712968" cy="2664295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lvl="0" rtl="0"/>
            <a:r>
              <a:rPr lang="ru-RU" b="1" dirty="0" smtClean="0">
                <a:solidFill>
                  <a:srgbClr val="0D0D0D"/>
                </a:solidFill>
                <a:latin typeface="Times New Roman"/>
                <a:cs typeface="Times New Roman"/>
              </a:rPr>
              <a:t>ТРУДОВАЯ ФУНКЦИЯ  - </a:t>
            </a:r>
          </a:p>
          <a:p>
            <a:pPr lvl="0" rtl="0"/>
            <a:endParaRPr lang="ru-RU" b="1" dirty="0">
              <a:solidFill>
                <a:srgbClr val="0D0D0D"/>
              </a:solidFill>
              <a:latin typeface="Times New Roman"/>
              <a:cs typeface="Times New Roman"/>
            </a:endParaRPr>
          </a:p>
          <a:p>
            <a:pPr marL="742950" lvl="1" indent="-285750" rtl="0">
              <a:lnSpc>
                <a:spcPct val="150000"/>
              </a:lnSpc>
              <a:buFont typeface="Wingdings" charset="2"/>
              <a:buChar char="Ø"/>
            </a:pPr>
            <a:r>
              <a:rPr lang="ru-RU" dirty="0" smtClean="0">
                <a:solidFill>
                  <a:srgbClr val="0D0D0D"/>
                </a:solidFill>
                <a:latin typeface="Times New Roman"/>
                <a:cs typeface="Times New Roman"/>
              </a:rPr>
              <a:t>это работа по должности в соответствии со штатным расписанием, профессии, специальности с указанием квалификации, конкретный вид поручаемой работнику работы (ст.57 ТК РФ);</a:t>
            </a:r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  <a:p>
            <a:pPr marL="742950" lvl="1" indent="-285750" rtl="0">
              <a:lnSpc>
                <a:spcPct val="150000"/>
              </a:lnSpc>
              <a:buFont typeface="Wingdings" charset="2"/>
              <a:buChar char="Ø"/>
            </a:pPr>
            <a:r>
              <a:rPr lang="ru-RU" dirty="0" smtClean="0">
                <a:solidFill>
                  <a:srgbClr val="0D0D0D"/>
                </a:solidFill>
                <a:latin typeface="Times New Roman"/>
                <a:cs typeface="Times New Roman"/>
              </a:rPr>
              <a:t>соответствие наименования требованиям ЕКС (при наличии дополнительных льгот и гарантий).</a:t>
            </a:r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907727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1205979"/>
            <a:ext cx="9144000" cy="3672409"/>
          </a:xfrm>
          <a:prstGeom prst="rect">
            <a:avLst/>
          </a:prstGeom>
          <a:solidFill>
            <a:srgbClr val="C3D69B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endParaRPr lang="ru-RU" dirty="0">
              <a:solidFill>
                <a:srgbClr val="0D0D0D"/>
              </a:solidFill>
              <a:latin typeface="Times New Roman"/>
              <a:cs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277987"/>
            <a:ext cx="8856984" cy="33958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dirty="0" smtClean="0">
                <a:latin typeface="Times New Roman"/>
                <a:cs typeface="Times New Roman"/>
              </a:rPr>
              <a:t>     В </a:t>
            </a:r>
            <a:r>
              <a:rPr lang="ru-RU" sz="1600" dirty="0">
                <a:latin typeface="Times New Roman"/>
                <a:cs typeface="Times New Roman"/>
              </a:rPr>
              <a:t>трудовую функцию Работника включается </a:t>
            </a:r>
            <a:r>
              <a:rPr lang="ru-RU" sz="1600" u="sng" dirty="0">
                <a:latin typeface="Times New Roman"/>
                <a:cs typeface="Times New Roman"/>
              </a:rPr>
              <a:t>учебная</a:t>
            </a:r>
            <a:r>
              <a:rPr lang="ru-RU" sz="1600" dirty="0">
                <a:latin typeface="Times New Roman"/>
                <a:cs typeface="Times New Roman"/>
              </a:rPr>
              <a:t> (преподавательская), </a:t>
            </a:r>
            <a:r>
              <a:rPr lang="ru-RU" sz="1600" u="sng" dirty="0">
                <a:latin typeface="Times New Roman"/>
                <a:cs typeface="Times New Roman"/>
              </a:rPr>
              <a:t>воспитательная</a:t>
            </a:r>
            <a:r>
              <a:rPr lang="ru-RU" sz="1600" dirty="0">
                <a:latin typeface="Times New Roman"/>
                <a:cs typeface="Times New Roman"/>
              </a:rPr>
              <a:t> работа, </a:t>
            </a:r>
            <a:r>
              <a:rPr lang="ru-RU" sz="1600" u="sng" dirty="0">
                <a:latin typeface="Times New Roman"/>
                <a:cs typeface="Times New Roman"/>
              </a:rPr>
              <a:t>индивидуальная</a:t>
            </a:r>
            <a:r>
              <a:rPr lang="ru-RU" sz="1600" dirty="0">
                <a:latin typeface="Times New Roman"/>
                <a:cs typeface="Times New Roman"/>
              </a:rPr>
              <a:t> работа с обучающимися, </a:t>
            </a:r>
            <a:r>
              <a:rPr lang="ru-RU" sz="1600" u="sng" dirty="0">
                <a:latin typeface="Times New Roman"/>
                <a:cs typeface="Times New Roman"/>
              </a:rPr>
              <a:t>научная</a:t>
            </a:r>
            <a:r>
              <a:rPr lang="ru-RU" sz="1600" dirty="0">
                <a:latin typeface="Times New Roman"/>
                <a:cs typeface="Times New Roman"/>
              </a:rPr>
              <a:t>, </a:t>
            </a:r>
            <a:r>
              <a:rPr lang="ru-RU" sz="1600" u="sng" dirty="0">
                <a:latin typeface="Times New Roman"/>
                <a:cs typeface="Times New Roman"/>
              </a:rPr>
              <a:t>творческая</a:t>
            </a:r>
            <a:r>
              <a:rPr lang="ru-RU" sz="1600" dirty="0">
                <a:latin typeface="Times New Roman"/>
                <a:cs typeface="Times New Roman"/>
              </a:rPr>
              <a:t> и </a:t>
            </a:r>
            <a:r>
              <a:rPr lang="ru-RU" sz="1600" u="sng" dirty="0">
                <a:latin typeface="Times New Roman"/>
                <a:cs typeface="Times New Roman"/>
              </a:rPr>
              <a:t>исследовательская</a:t>
            </a:r>
            <a:r>
              <a:rPr lang="ru-RU" sz="1600" dirty="0">
                <a:latin typeface="Times New Roman"/>
                <a:cs typeface="Times New Roman"/>
              </a:rPr>
              <a:t> работа, а также </a:t>
            </a:r>
            <a:r>
              <a:rPr lang="ru-RU" sz="1600" u="sng" dirty="0">
                <a:latin typeface="Times New Roman"/>
                <a:cs typeface="Times New Roman"/>
              </a:rPr>
              <a:t>другая педагогическая работа</a:t>
            </a:r>
            <a:r>
              <a:rPr lang="ru-RU" sz="1600" dirty="0">
                <a:latin typeface="Times New Roman"/>
                <a:cs typeface="Times New Roman"/>
              </a:rPr>
              <a:t>, предусмотренная трудовыми (должностными) обязанностями и (или) индивидуальным планом, - </a:t>
            </a:r>
            <a:r>
              <a:rPr lang="ru-RU" sz="1600" u="sng" dirty="0">
                <a:latin typeface="Times New Roman"/>
                <a:cs typeface="Times New Roman"/>
              </a:rPr>
              <a:t>методическая</a:t>
            </a:r>
            <a:r>
              <a:rPr lang="ru-RU" sz="1600" dirty="0">
                <a:latin typeface="Times New Roman"/>
                <a:cs typeface="Times New Roman"/>
              </a:rPr>
              <a:t>, </a:t>
            </a:r>
            <a:r>
              <a:rPr lang="ru-RU" sz="1600" u="sng" dirty="0">
                <a:latin typeface="Times New Roman"/>
                <a:cs typeface="Times New Roman"/>
              </a:rPr>
              <a:t>подготовительная</a:t>
            </a:r>
            <a:r>
              <a:rPr lang="ru-RU" sz="1600" dirty="0">
                <a:latin typeface="Times New Roman"/>
                <a:cs typeface="Times New Roman"/>
              </a:rPr>
              <a:t>, </a:t>
            </a:r>
            <a:r>
              <a:rPr lang="ru-RU" sz="1600" u="sng" dirty="0">
                <a:latin typeface="Times New Roman"/>
                <a:cs typeface="Times New Roman"/>
              </a:rPr>
              <a:t>организационная</a:t>
            </a:r>
            <a:r>
              <a:rPr lang="ru-RU" sz="1600" dirty="0">
                <a:latin typeface="Times New Roman"/>
                <a:cs typeface="Times New Roman"/>
              </a:rPr>
              <a:t>, </a:t>
            </a:r>
            <a:r>
              <a:rPr lang="ru-RU" sz="1600" u="sng" dirty="0">
                <a:latin typeface="Times New Roman"/>
                <a:cs typeface="Times New Roman"/>
              </a:rPr>
              <a:t>диагностическая</a:t>
            </a:r>
            <a:r>
              <a:rPr lang="ru-RU" sz="1600" dirty="0">
                <a:latin typeface="Times New Roman"/>
                <a:cs typeface="Times New Roman"/>
              </a:rPr>
              <a:t>, работа </a:t>
            </a:r>
            <a:r>
              <a:rPr lang="ru-RU" sz="1600" u="sng" dirty="0">
                <a:latin typeface="Times New Roman"/>
                <a:cs typeface="Times New Roman"/>
              </a:rPr>
              <a:t>по ведению мониторинга</a:t>
            </a:r>
            <a:r>
              <a:rPr lang="ru-RU" sz="1600" dirty="0">
                <a:latin typeface="Times New Roman"/>
                <a:cs typeface="Times New Roman"/>
              </a:rPr>
              <a:t>, работа, </a:t>
            </a:r>
            <a:r>
              <a:rPr lang="ru-RU" sz="1600" u="sng" dirty="0">
                <a:latin typeface="Times New Roman"/>
                <a:cs typeface="Times New Roman"/>
              </a:rPr>
              <a:t>предусмотренная</a:t>
            </a: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u="sng" dirty="0">
                <a:latin typeface="Times New Roman"/>
                <a:cs typeface="Times New Roman"/>
              </a:rPr>
              <a:t>планами</a:t>
            </a:r>
            <a:r>
              <a:rPr lang="ru-RU" sz="1600" dirty="0">
                <a:latin typeface="Times New Roman"/>
                <a:cs typeface="Times New Roman"/>
              </a:rPr>
              <a:t> воспитательных, физкультурно-оздоровительных, спортивных, творческих и иных </a:t>
            </a:r>
            <a:r>
              <a:rPr lang="ru-RU" sz="1600" u="sng" dirty="0">
                <a:latin typeface="Times New Roman"/>
                <a:cs typeface="Times New Roman"/>
              </a:rPr>
              <a:t>мероприятий</a:t>
            </a:r>
            <a:r>
              <a:rPr lang="ru-RU" sz="1600" dirty="0">
                <a:latin typeface="Times New Roman"/>
                <a:cs typeface="Times New Roman"/>
              </a:rPr>
              <a:t>, проводимых с обучающимися</a:t>
            </a:r>
            <a:r>
              <a:rPr lang="ru-RU" sz="1600" dirty="0" smtClean="0">
                <a:latin typeface="Times New Roman"/>
                <a:cs typeface="Times New Roman"/>
              </a:rPr>
              <a:t>. (Закон «Об образовании в РФ от 29.12.2012 №273»).</a:t>
            </a:r>
            <a:endParaRPr lang="ru-RU" sz="1600" dirty="0">
              <a:latin typeface="Times New Roman"/>
              <a:cs typeface="Times New Roman"/>
            </a:endParaRPr>
          </a:p>
          <a:p>
            <a:pPr>
              <a:lnSpc>
                <a:spcPct val="150000"/>
              </a:lnSpc>
            </a:pPr>
            <a:r>
              <a:rPr lang="ru-RU" sz="1600" dirty="0">
                <a:latin typeface="Times New Roman"/>
                <a:cs typeface="Times New Roman"/>
              </a:rPr>
              <a:t> </a:t>
            </a:r>
            <a:r>
              <a:rPr lang="ru-RU" sz="1600" dirty="0" smtClean="0">
                <a:latin typeface="Times New Roman"/>
                <a:cs typeface="Times New Roman"/>
              </a:rPr>
              <a:t>       Конкретные </a:t>
            </a:r>
            <a:r>
              <a:rPr lang="ru-RU" sz="1600" dirty="0">
                <a:latin typeface="Times New Roman"/>
                <a:cs typeface="Times New Roman"/>
              </a:rPr>
              <a:t>трудовые (должностные) обязанности Работника определяются настоящим трудовым договором и должностной инструкцией</a:t>
            </a:r>
            <a:r>
              <a:rPr lang="ru-RU" sz="1600" dirty="0" smtClean="0">
                <a:latin typeface="Times New Roman"/>
                <a:cs typeface="Times New Roman"/>
              </a:rPr>
              <a:t>.</a:t>
            </a:r>
            <a:endParaRPr lang="ru-RU" sz="1600" dirty="0">
              <a:latin typeface="Times New Roman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64088" y="773931"/>
            <a:ext cx="35948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9BBB59">
                    <a:lumMod val="50000"/>
                  </a:srgbClr>
                </a:solidFill>
              </a:rPr>
              <a:t>ТРУДОВАЯ ФУНКЦИЯ РАБОТНИКА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5317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550</TotalTime>
  <Words>1305</Words>
  <Application>Microsoft Macintosh PowerPoint</Application>
  <PresentationFormat>Другой</PresentationFormat>
  <Paragraphs>112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16</vt:i4>
      </vt:variant>
    </vt:vector>
  </HeadingPairs>
  <TitlesOfParts>
    <vt:vector size="25" baseType="lpstr">
      <vt:lpstr>Тема Office</vt:lpstr>
      <vt:lpstr>1_Тема Office</vt:lpstr>
      <vt:lpstr>2_Тема Office</vt:lpstr>
      <vt:lpstr>3_Тема Office</vt:lpstr>
      <vt:lpstr>4_Тема Office</vt:lpstr>
      <vt:lpstr>5_Тема Office</vt:lpstr>
      <vt:lpstr>7_Тема Office</vt:lpstr>
      <vt:lpstr>8_Тема Office</vt:lpstr>
      <vt:lpstr>9_Тема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41</cp:revision>
  <cp:lastPrinted>2015-04-13T10:16:32Z</cp:lastPrinted>
  <dcterms:created xsi:type="dcterms:W3CDTF">2015-03-12T07:25:23Z</dcterms:created>
  <dcterms:modified xsi:type="dcterms:W3CDTF">2015-11-11T12:41:03Z</dcterms:modified>
</cp:coreProperties>
</file>