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2"/>
  </p:notesMasterIdLst>
  <p:sldIdLst>
    <p:sldId id="256" r:id="rId2"/>
    <p:sldId id="266" r:id="rId3"/>
    <p:sldId id="270" r:id="rId4"/>
    <p:sldId id="271" r:id="rId5"/>
    <p:sldId id="292" r:id="rId6"/>
    <p:sldId id="283" r:id="rId7"/>
    <p:sldId id="284" r:id="rId8"/>
    <p:sldId id="293" r:id="rId9"/>
    <p:sldId id="294" r:id="rId10"/>
    <p:sldId id="279" r:id="rId11"/>
    <p:sldId id="281" r:id="rId12"/>
    <p:sldId id="285" r:id="rId13"/>
    <p:sldId id="286" r:id="rId14"/>
    <p:sldId id="291" r:id="rId15"/>
    <p:sldId id="290" r:id="rId16"/>
    <p:sldId id="272" r:id="rId17"/>
    <p:sldId id="273" r:id="rId18"/>
    <p:sldId id="296" r:id="rId19"/>
    <p:sldId id="295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89" autoAdjust="0"/>
    <p:restoredTop sz="94660"/>
  </p:normalViewPr>
  <p:slideViewPr>
    <p:cSldViewPr>
      <p:cViewPr varScale="1">
        <p:scale>
          <a:sx n="70" d="100"/>
          <a:sy n="70" d="100"/>
        </p:scale>
        <p:origin x="151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963237-6EA9-441E-9C0E-49A4EC720385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B593952-7C49-4654-A2B8-2E2285021872}">
      <dgm:prSet phldrT="[Текст]" custT="1"/>
      <dgm:spPr/>
      <dgm:t>
        <a:bodyPr/>
        <a:lstStyle/>
        <a:p>
          <a:r>
            <a:rPr lang="ru-RU" sz="1600" b="1" dirty="0" smtClean="0"/>
            <a:t>Практическое задание 1. </a:t>
          </a:r>
        </a:p>
        <a:p>
          <a:r>
            <a:rPr lang="ru-RU" sz="1600" b="1" dirty="0" smtClean="0"/>
            <a:t>Контрольный урок</a:t>
          </a:r>
          <a:endParaRPr lang="ru-RU" sz="1600" b="1" dirty="0"/>
        </a:p>
      </dgm:t>
    </dgm:pt>
    <dgm:pt modelId="{D830E968-0CAA-4E47-AE42-773FBF7F57CC}" type="parTrans" cxnId="{8D0E13B2-CD77-4F17-8C1C-356921D0C6AC}">
      <dgm:prSet/>
      <dgm:spPr/>
      <dgm:t>
        <a:bodyPr/>
        <a:lstStyle/>
        <a:p>
          <a:endParaRPr lang="ru-RU"/>
        </a:p>
      </dgm:t>
    </dgm:pt>
    <dgm:pt modelId="{E5D07087-EA52-434E-86AD-B191191CBFDE}" type="sibTrans" cxnId="{8D0E13B2-CD77-4F17-8C1C-356921D0C6AC}">
      <dgm:prSet/>
      <dgm:spPr/>
      <dgm:t>
        <a:bodyPr/>
        <a:lstStyle/>
        <a:p>
          <a:endParaRPr lang="ru-RU"/>
        </a:p>
      </dgm:t>
    </dgm:pt>
    <dgm:pt modelId="{010A83E1-8B45-41A2-B5CF-B60A1D47DD77}">
      <dgm:prSet phldrT="[Текст]" custT="1"/>
      <dgm:spPr/>
      <dgm:t>
        <a:bodyPr/>
        <a:lstStyle/>
        <a:p>
          <a:r>
            <a:rPr lang="ru-RU" sz="2000" dirty="0" smtClean="0"/>
            <a:t>Студент планирует урок самостоятельно, проводит урок и осуществляет рефлексию на базе практики</a:t>
          </a:r>
          <a:endParaRPr lang="ru-RU" sz="2000" dirty="0"/>
        </a:p>
      </dgm:t>
    </dgm:pt>
    <dgm:pt modelId="{846D4FD0-241B-4F46-86FF-5C9D39B7D000}" type="parTrans" cxnId="{D0D4F1B8-CAA6-43EE-9A37-F623960ADFC8}">
      <dgm:prSet/>
      <dgm:spPr/>
      <dgm:t>
        <a:bodyPr/>
        <a:lstStyle/>
        <a:p>
          <a:endParaRPr lang="ru-RU"/>
        </a:p>
      </dgm:t>
    </dgm:pt>
    <dgm:pt modelId="{654DA797-A963-4E16-A8BD-FA823213C56E}" type="sibTrans" cxnId="{D0D4F1B8-CAA6-43EE-9A37-F623960ADFC8}">
      <dgm:prSet/>
      <dgm:spPr/>
      <dgm:t>
        <a:bodyPr/>
        <a:lstStyle/>
        <a:p>
          <a:endParaRPr lang="ru-RU"/>
        </a:p>
      </dgm:t>
    </dgm:pt>
    <dgm:pt modelId="{21E4B6A7-05B5-467D-9D73-82237455C370}">
      <dgm:prSet phldrT="[Текст]" custT="1"/>
      <dgm:spPr/>
      <dgm:t>
        <a:bodyPr/>
        <a:lstStyle/>
        <a:p>
          <a:r>
            <a:rPr lang="ru-RU" sz="1400" b="1" dirty="0" smtClean="0"/>
            <a:t>Письменное задание</a:t>
          </a:r>
        </a:p>
        <a:p>
          <a:endParaRPr lang="ru-RU" sz="1400" b="1" dirty="0" smtClean="0"/>
        </a:p>
        <a:p>
          <a:endParaRPr lang="ru-RU" sz="1100" dirty="0"/>
        </a:p>
      </dgm:t>
    </dgm:pt>
    <dgm:pt modelId="{3A16D032-3552-4566-B831-220BB64DA893}" type="parTrans" cxnId="{5C170CD1-C203-434C-A1D2-265083E5EEDF}">
      <dgm:prSet/>
      <dgm:spPr/>
      <dgm:t>
        <a:bodyPr/>
        <a:lstStyle/>
        <a:p>
          <a:endParaRPr lang="ru-RU"/>
        </a:p>
      </dgm:t>
    </dgm:pt>
    <dgm:pt modelId="{300117F5-6F88-45AE-A741-B7A980F50AC4}" type="sibTrans" cxnId="{5C170CD1-C203-434C-A1D2-265083E5EEDF}">
      <dgm:prSet/>
      <dgm:spPr/>
      <dgm:t>
        <a:bodyPr/>
        <a:lstStyle/>
        <a:p>
          <a:endParaRPr lang="ru-RU"/>
        </a:p>
      </dgm:t>
    </dgm:pt>
    <dgm:pt modelId="{7D212536-262E-4E04-94E5-3D3758220B1F}">
      <dgm:prSet phldrT="[Текст]" custT="1"/>
      <dgm:spPr/>
      <dgm:t>
        <a:bodyPr/>
        <a:lstStyle/>
        <a:p>
          <a:r>
            <a:rPr lang="ru-RU" sz="1400" dirty="0" smtClean="0"/>
            <a:t>Письменное задание  по одному из следующих МДК:</a:t>
          </a:r>
          <a:endParaRPr lang="ru-RU" sz="1400" dirty="0"/>
        </a:p>
      </dgm:t>
    </dgm:pt>
    <dgm:pt modelId="{50338D34-2014-4418-B473-25D81A15F9F8}" type="parTrans" cxnId="{A7633D37-F54E-4117-BB36-0544488D3DA4}">
      <dgm:prSet/>
      <dgm:spPr/>
      <dgm:t>
        <a:bodyPr/>
        <a:lstStyle/>
        <a:p>
          <a:endParaRPr lang="ru-RU"/>
        </a:p>
      </dgm:t>
    </dgm:pt>
    <dgm:pt modelId="{3668508B-139E-413C-A389-755A7587D7C3}" type="sibTrans" cxnId="{A7633D37-F54E-4117-BB36-0544488D3DA4}">
      <dgm:prSet/>
      <dgm:spPr/>
      <dgm:t>
        <a:bodyPr/>
        <a:lstStyle/>
        <a:p>
          <a:endParaRPr lang="ru-RU"/>
        </a:p>
      </dgm:t>
    </dgm:pt>
    <dgm:pt modelId="{3D0BAB5C-8043-4CA9-850E-018F1560B638}">
      <dgm:prSet custT="1"/>
      <dgm:spPr/>
      <dgm:t>
        <a:bodyPr/>
        <a:lstStyle/>
        <a:p>
          <a:r>
            <a:rPr lang="ru-RU" sz="1400" dirty="0" smtClean="0"/>
            <a:t>МДК 01.02 Русский язык с методикой преподавания. </a:t>
          </a:r>
          <a:endParaRPr lang="ru-RU" sz="1400" dirty="0"/>
        </a:p>
      </dgm:t>
    </dgm:pt>
    <dgm:pt modelId="{1738846B-0351-4368-9A73-04595C20CC9F}" type="parTrans" cxnId="{BDAE4960-DFE6-45BB-B5ED-447EEC6B917F}">
      <dgm:prSet/>
      <dgm:spPr/>
      <dgm:t>
        <a:bodyPr/>
        <a:lstStyle/>
        <a:p>
          <a:endParaRPr lang="ru-RU"/>
        </a:p>
      </dgm:t>
    </dgm:pt>
    <dgm:pt modelId="{5D9B9965-5070-4891-815D-B75A31B29E3A}" type="sibTrans" cxnId="{BDAE4960-DFE6-45BB-B5ED-447EEC6B917F}">
      <dgm:prSet/>
      <dgm:spPr/>
      <dgm:t>
        <a:bodyPr/>
        <a:lstStyle/>
        <a:p>
          <a:endParaRPr lang="ru-RU"/>
        </a:p>
      </dgm:t>
    </dgm:pt>
    <dgm:pt modelId="{33CB7D77-0AA4-484E-B206-F799870E31C3}">
      <dgm:prSet custT="1"/>
      <dgm:spPr/>
      <dgm:t>
        <a:bodyPr/>
        <a:lstStyle/>
        <a:p>
          <a:r>
            <a:rPr lang="ru-RU" sz="1400" dirty="0" smtClean="0"/>
            <a:t>МДК 01.03 Детская литература с практикумом по выразительному чтению.</a:t>
          </a:r>
          <a:endParaRPr lang="ru-RU" sz="1400" dirty="0"/>
        </a:p>
      </dgm:t>
    </dgm:pt>
    <dgm:pt modelId="{E3E868FD-4E14-4FC7-B881-AED481EE9636}" type="parTrans" cxnId="{5471361D-4FB6-4A56-95BF-21B8352BB2E0}">
      <dgm:prSet/>
      <dgm:spPr/>
      <dgm:t>
        <a:bodyPr/>
        <a:lstStyle/>
        <a:p>
          <a:endParaRPr lang="ru-RU"/>
        </a:p>
      </dgm:t>
    </dgm:pt>
    <dgm:pt modelId="{6B7E1886-CBF3-434B-89E2-0BA104EBED6D}" type="sibTrans" cxnId="{5471361D-4FB6-4A56-95BF-21B8352BB2E0}">
      <dgm:prSet/>
      <dgm:spPr/>
      <dgm:t>
        <a:bodyPr/>
        <a:lstStyle/>
        <a:p>
          <a:endParaRPr lang="ru-RU"/>
        </a:p>
      </dgm:t>
    </dgm:pt>
    <dgm:pt modelId="{E08F05BB-36DF-4803-B2AF-94726B950C91}">
      <dgm:prSet custT="1"/>
      <dgm:spPr/>
      <dgm:t>
        <a:bodyPr/>
        <a:lstStyle/>
        <a:p>
          <a:r>
            <a:rPr lang="ru-RU" sz="1400" dirty="0" smtClean="0"/>
            <a:t>МДК 01.04 Теоретические основы математики с методикой преподавания</a:t>
          </a:r>
          <a:endParaRPr lang="ru-RU" sz="1400" dirty="0"/>
        </a:p>
      </dgm:t>
    </dgm:pt>
    <dgm:pt modelId="{E278C41B-1FCE-4D76-B140-8E587C5B0848}" type="parTrans" cxnId="{BB51099F-008D-4B94-969E-27C44ED22575}">
      <dgm:prSet/>
      <dgm:spPr/>
      <dgm:t>
        <a:bodyPr/>
        <a:lstStyle/>
        <a:p>
          <a:endParaRPr lang="ru-RU"/>
        </a:p>
      </dgm:t>
    </dgm:pt>
    <dgm:pt modelId="{5C3C3438-C2B4-4477-BE47-A8B12E50A1F3}" type="sibTrans" cxnId="{BB51099F-008D-4B94-969E-27C44ED22575}">
      <dgm:prSet/>
      <dgm:spPr/>
      <dgm:t>
        <a:bodyPr/>
        <a:lstStyle/>
        <a:p>
          <a:endParaRPr lang="ru-RU"/>
        </a:p>
      </dgm:t>
    </dgm:pt>
    <dgm:pt modelId="{1B6C3D6F-EF90-43B6-B550-D3EF020CC4F9}">
      <dgm:prSet custT="1"/>
      <dgm:spPr/>
      <dgm:t>
        <a:bodyPr/>
        <a:lstStyle/>
        <a:p>
          <a:r>
            <a:rPr lang="ru-RU" sz="1400" dirty="0" smtClean="0"/>
            <a:t>МДК 01.05 Естествознание с методикой преподавания</a:t>
          </a:r>
          <a:endParaRPr lang="ru-RU" sz="1400" dirty="0"/>
        </a:p>
      </dgm:t>
    </dgm:pt>
    <dgm:pt modelId="{981EFCEE-CAE0-4D49-AD9D-E94D1B994138}" type="parTrans" cxnId="{61FDB8E7-69BF-4028-9186-1D3C385EDFD1}">
      <dgm:prSet/>
      <dgm:spPr/>
      <dgm:t>
        <a:bodyPr/>
        <a:lstStyle/>
        <a:p>
          <a:endParaRPr lang="ru-RU"/>
        </a:p>
      </dgm:t>
    </dgm:pt>
    <dgm:pt modelId="{9B12227C-46D5-4E69-83E4-B1DC76A14C60}" type="sibTrans" cxnId="{61FDB8E7-69BF-4028-9186-1D3C385EDFD1}">
      <dgm:prSet/>
      <dgm:spPr/>
      <dgm:t>
        <a:bodyPr/>
        <a:lstStyle/>
        <a:p>
          <a:endParaRPr lang="ru-RU"/>
        </a:p>
      </dgm:t>
    </dgm:pt>
    <dgm:pt modelId="{45E10B4F-BBEC-4F4B-8B1F-C28857BEE6A6}" type="pres">
      <dgm:prSet presAssocID="{7C963237-6EA9-441E-9C0E-49A4EC72038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2625DE-47C2-4F34-A81E-1E90F526F02B}" type="pres">
      <dgm:prSet presAssocID="{FB593952-7C49-4654-A2B8-2E2285021872}" presName="composite" presStyleCnt="0"/>
      <dgm:spPr/>
    </dgm:pt>
    <dgm:pt modelId="{737F7EF5-16E2-4896-B2CB-260431A67A12}" type="pres">
      <dgm:prSet presAssocID="{FB593952-7C49-4654-A2B8-2E2285021872}" presName="parTx" presStyleLbl="alignNode1" presStyleIdx="0" presStyleCnt="2" custScaleX="10651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7E5A31-45DA-4E39-B7AA-EEE97DB63853}" type="pres">
      <dgm:prSet presAssocID="{FB593952-7C49-4654-A2B8-2E2285021872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DCC340-4E1F-4557-AD18-92C78111A9AE}" type="pres">
      <dgm:prSet presAssocID="{E5D07087-EA52-434E-86AD-B191191CBFDE}" presName="space" presStyleCnt="0"/>
      <dgm:spPr/>
    </dgm:pt>
    <dgm:pt modelId="{3299ED10-3382-4358-AF9C-D0C4B959AB3D}" type="pres">
      <dgm:prSet presAssocID="{21E4B6A7-05B5-467D-9D73-82237455C370}" presName="composite" presStyleCnt="0"/>
      <dgm:spPr/>
    </dgm:pt>
    <dgm:pt modelId="{1BE20F1F-A2F3-46CB-B05C-60DE88459450}" type="pres">
      <dgm:prSet presAssocID="{21E4B6A7-05B5-467D-9D73-82237455C370}" presName="parTx" presStyleLbl="alignNode1" presStyleIdx="1" presStyleCnt="2" custScaleX="108924" custLinFactNeighborX="-55" custLinFactNeighborY="533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E69C00-5EDA-4B8D-8510-ECA68DE251F3}" type="pres">
      <dgm:prSet presAssocID="{21E4B6A7-05B5-467D-9D73-82237455C37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51099F-008D-4B94-969E-27C44ED22575}" srcId="{21E4B6A7-05B5-467D-9D73-82237455C370}" destId="{E08F05BB-36DF-4803-B2AF-94726B950C91}" srcOrd="3" destOrd="0" parTransId="{E278C41B-1FCE-4D76-B140-8E587C5B0848}" sibTransId="{5C3C3438-C2B4-4477-BE47-A8B12E50A1F3}"/>
    <dgm:cxn modelId="{5471361D-4FB6-4A56-95BF-21B8352BB2E0}" srcId="{21E4B6A7-05B5-467D-9D73-82237455C370}" destId="{33CB7D77-0AA4-484E-B206-F799870E31C3}" srcOrd="2" destOrd="0" parTransId="{E3E868FD-4E14-4FC7-B881-AED481EE9636}" sibTransId="{6B7E1886-CBF3-434B-89E2-0BA104EBED6D}"/>
    <dgm:cxn modelId="{D0D4F1B8-CAA6-43EE-9A37-F623960ADFC8}" srcId="{FB593952-7C49-4654-A2B8-2E2285021872}" destId="{010A83E1-8B45-41A2-B5CF-B60A1D47DD77}" srcOrd="0" destOrd="0" parTransId="{846D4FD0-241B-4F46-86FF-5C9D39B7D000}" sibTransId="{654DA797-A963-4E16-A8BD-FA823213C56E}"/>
    <dgm:cxn modelId="{0F131A67-58C6-4D30-B82A-E85E967C3AC1}" type="presOf" srcId="{FB593952-7C49-4654-A2B8-2E2285021872}" destId="{737F7EF5-16E2-4896-B2CB-260431A67A12}" srcOrd="0" destOrd="0" presId="urn:microsoft.com/office/officeart/2005/8/layout/hList1"/>
    <dgm:cxn modelId="{61FDB8E7-69BF-4028-9186-1D3C385EDFD1}" srcId="{21E4B6A7-05B5-467D-9D73-82237455C370}" destId="{1B6C3D6F-EF90-43B6-B550-D3EF020CC4F9}" srcOrd="4" destOrd="0" parTransId="{981EFCEE-CAE0-4D49-AD9D-E94D1B994138}" sibTransId="{9B12227C-46D5-4E69-83E4-B1DC76A14C60}"/>
    <dgm:cxn modelId="{694DC479-A324-4ECB-B0A9-1032A8F5D5D0}" type="presOf" srcId="{33CB7D77-0AA4-484E-B206-F799870E31C3}" destId="{9FE69C00-5EDA-4B8D-8510-ECA68DE251F3}" srcOrd="0" destOrd="2" presId="urn:microsoft.com/office/officeart/2005/8/layout/hList1"/>
    <dgm:cxn modelId="{5C170CD1-C203-434C-A1D2-265083E5EEDF}" srcId="{7C963237-6EA9-441E-9C0E-49A4EC720385}" destId="{21E4B6A7-05B5-467D-9D73-82237455C370}" srcOrd="1" destOrd="0" parTransId="{3A16D032-3552-4566-B831-220BB64DA893}" sibTransId="{300117F5-6F88-45AE-A741-B7A980F50AC4}"/>
    <dgm:cxn modelId="{8D0E13B2-CD77-4F17-8C1C-356921D0C6AC}" srcId="{7C963237-6EA9-441E-9C0E-49A4EC720385}" destId="{FB593952-7C49-4654-A2B8-2E2285021872}" srcOrd="0" destOrd="0" parTransId="{D830E968-0CAA-4E47-AE42-773FBF7F57CC}" sibTransId="{E5D07087-EA52-434E-86AD-B191191CBFDE}"/>
    <dgm:cxn modelId="{44B033AC-4793-4C67-BB14-D9EEC57A34AF}" type="presOf" srcId="{010A83E1-8B45-41A2-B5CF-B60A1D47DD77}" destId="{487E5A31-45DA-4E39-B7AA-EEE97DB63853}" srcOrd="0" destOrd="0" presId="urn:microsoft.com/office/officeart/2005/8/layout/hList1"/>
    <dgm:cxn modelId="{6EBC97E8-222B-4241-9E83-8FD81501DD11}" type="presOf" srcId="{E08F05BB-36DF-4803-B2AF-94726B950C91}" destId="{9FE69C00-5EDA-4B8D-8510-ECA68DE251F3}" srcOrd="0" destOrd="3" presId="urn:microsoft.com/office/officeart/2005/8/layout/hList1"/>
    <dgm:cxn modelId="{A9F20673-8663-40AA-9776-47CCD957800E}" type="presOf" srcId="{7D212536-262E-4E04-94E5-3D3758220B1F}" destId="{9FE69C00-5EDA-4B8D-8510-ECA68DE251F3}" srcOrd="0" destOrd="0" presId="urn:microsoft.com/office/officeart/2005/8/layout/hList1"/>
    <dgm:cxn modelId="{F75A152F-7A08-4414-98E0-C15D971B16E4}" type="presOf" srcId="{21E4B6A7-05B5-467D-9D73-82237455C370}" destId="{1BE20F1F-A2F3-46CB-B05C-60DE88459450}" srcOrd="0" destOrd="0" presId="urn:microsoft.com/office/officeart/2005/8/layout/hList1"/>
    <dgm:cxn modelId="{A7633D37-F54E-4117-BB36-0544488D3DA4}" srcId="{21E4B6A7-05B5-467D-9D73-82237455C370}" destId="{7D212536-262E-4E04-94E5-3D3758220B1F}" srcOrd="0" destOrd="0" parTransId="{50338D34-2014-4418-B473-25D81A15F9F8}" sibTransId="{3668508B-139E-413C-A389-755A7587D7C3}"/>
    <dgm:cxn modelId="{D103540D-3665-4410-AA24-7464F97EEA42}" type="presOf" srcId="{3D0BAB5C-8043-4CA9-850E-018F1560B638}" destId="{9FE69C00-5EDA-4B8D-8510-ECA68DE251F3}" srcOrd="0" destOrd="1" presId="urn:microsoft.com/office/officeart/2005/8/layout/hList1"/>
    <dgm:cxn modelId="{F09CCDEB-9EC3-4494-891D-62841D128C26}" type="presOf" srcId="{7C963237-6EA9-441E-9C0E-49A4EC720385}" destId="{45E10B4F-BBEC-4F4B-8B1F-C28857BEE6A6}" srcOrd="0" destOrd="0" presId="urn:microsoft.com/office/officeart/2005/8/layout/hList1"/>
    <dgm:cxn modelId="{EA187A79-8851-4F72-96AD-78D26BB4DDB3}" type="presOf" srcId="{1B6C3D6F-EF90-43B6-B550-D3EF020CC4F9}" destId="{9FE69C00-5EDA-4B8D-8510-ECA68DE251F3}" srcOrd="0" destOrd="4" presId="urn:microsoft.com/office/officeart/2005/8/layout/hList1"/>
    <dgm:cxn modelId="{BDAE4960-DFE6-45BB-B5ED-447EEC6B917F}" srcId="{21E4B6A7-05B5-467D-9D73-82237455C370}" destId="{3D0BAB5C-8043-4CA9-850E-018F1560B638}" srcOrd="1" destOrd="0" parTransId="{1738846B-0351-4368-9A73-04595C20CC9F}" sibTransId="{5D9B9965-5070-4891-815D-B75A31B29E3A}"/>
    <dgm:cxn modelId="{3A89E618-C8CF-48B2-8937-7DE410742CCD}" type="presParOf" srcId="{45E10B4F-BBEC-4F4B-8B1F-C28857BEE6A6}" destId="{732625DE-47C2-4F34-A81E-1E90F526F02B}" srcOrd="0" destOrd="0" presId="urn:microsoft.com/office/officeart/2005/8/layout/hList1"/>
    <dgm:cxn modelId="{95E2A5CE-1A0D-4B87-8AA0-2041BC6AFF9E}" type="presParOf" srcId="{732625DE-47C2-4F34-A81E-1E90F526F02B}" destId="{737F7EF5-16E2-4896-B2CB-260431A67A12}" srcOrd="0" destOrd="0" presId="urn:microsoft.com/office/officeart/2005/8/layout/hList1"/>
    <dgm:cxn modelId="{17B3B8F5-BDB5-499E-A877-8089FFCE0138}" type="presParOf" srcId="{732625DE-47C2-4F34-A81E-1E90F526F02B}" destId="{487E5A31-45DA-4E39-B7AA-EEE97DB63853}" srcOrd="1" destOrd="0" presId="urn:microsoft.com/office/officeart/2005/8/layout/hList1"/>
    <dgm:cxn modelId="{DFCD8696-878A-4594-85C2-F911CA0FAB98}" type="presParOf" srcId="{45E10B4F-BBEC-4F4B-8B1F-C28857BEE6A6}" destId="{4EDCC340-4E1F-4557-AD18-92C78111A9AE}" srcOrd="1" destOrd="0" presId="urn:microsoft.com/office/officeart/2005/8/layout/hList1"/>
    <dgm:cxn modelId="{CD07F3D6-51CA-4ACF-BE18-CA5409180202}" type="presParOf" srcId="{45E10B4F-BBEC-4F4B-8B1F-C28857BEE6A6}" destId="{3299ED10-3382-4358-AF9C-D0C4B959AB3D}" srcOrd="2" destOrd="0" presId="urn:microsoft.com/office/officeart/2005/8/layout/hList1"/>
    <dgm:cxn modelId="{68B50EDD-F391-45A2-A329-880FEB773975}" type="presParOf" srcId="{3299ED10-3382-4358-AF9C-D0C4B959AB3D}" destId="{1BE20F1F-A2F3-46CB-B05C-60DE88459450}" srcOrd="0" destOrd="0" presId="urn:microsoft.com/office/officeart/2005/8/layout/hList1"/>
    <dgm:cxn modelId="{9D049751-C157-431B-B153-471B2080DC97}" type="presParOf" srcId="{3299ED10-3382-4358-AF9C-D0C4B959AB3D}" destId="{9FE69C00-5EDA-4B8D-8510-ECA68DE251F3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FF68A0-A4A6-4C6E-B6BA-1E3F88E5BFDB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</dgm:pt>
    <dgm:pt modelId="{85B69E9C-F79B-4C2C-9312-58E7F9BF48F5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Разработка конспекта урока </a:t>
          </a:r>
          <a:endParaRPr lang="ru-RU" dirty="0"/>
        </a:p>
      </dgm:t>
    </dgm:pt>
    <dgm:pt modelId="{0176F37A-A78D-4562-966D-62183BAFF336}" type="parTrans" cxnId="{A7EA543F-0B2B-428F-9FF3-A015407DF167}">
      <dgm:prSet/>
      <dgm:spPr/>
      <dgm:t>
        <a:bodyPr/>
        <a:lstStyle/>
        <a:p>
          <a:endParaRPr lang="ru-RU"/>
        </a:p>
      </dgm:t>
    </dgm:pt>
    <dgm:pt modelId="{EA0004E7-7F0D-4474-A44F-7D9BD5E665F6}" type="sibTrans" cxnId="{A7EA543F-0B2B-428F-9FF3-A015407DF167}">
      <dgm:prSet/>
      <dgm:spPr>
        <a:solidFill>
          <a:srgbClr val="0070C0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ru-RU"/>
        </a:p>
      </dgm:t>
    </dgm:pt>
    <dgm:pt modelId="{5A2EEC5F-8D24-4046-9790-C30703A56D6A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Проведение</a:t>
          </a:r>
          <a:endParaRPr lang="ru-RU" dirty="0"/>
        </a:p>
      </dgm:t>
    </dgm:pt>
    <dgm:pt modelId="{8D723284-B82F-4B0F-B33B-4D4F7F2A4364}" type="parTrans" cxnId="{729B09BD-3E1C-44F9-94E8-2AEE01ACB783}">
      <dgm:prSet/>
      <dgm:spPr/>
      <dgm:t>
        <a:bodyPr/>
        <a:lstStyle/>
        <a:p>
          <a:endParaRPr lang="ru-RU"/>
        </a:p>
      </dgm:t>
    </dgm:pt>
    <dgm:pt modelId="{0E1393DB-59A4-44C8-BA5C-A67B6D7D1D98}" type="sibTrans" cxnId="{729B09BD-3E1C-44F9-94E8-2AEE01ACB783}">
      <dgm:prSet/>
      <dgm:spPr>
        <a:solidFill>
          <a:srgbClr val="0070C0"/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endParaRPr lang="ru-RU"/>
        </a:p>
      </dgm:t>
    </dgm:pt>
    <dgm:pt modelId="{3C384FBA-1FC1-4481-8972-7C3F67AEF64B}">
      <dgm:prSet phldrT="[Текст]"/>
      <dgm:spPr>
        <a:solidFill>
          <a:srgbClr val="0070C0"/>
        </a:solidFill>
      </dgm:spPr>
      <dgm:t>
        <a:bodyPr/>
        <a:lstStyle/>
        <a:p>
          <a:r>
            <a:rPr lang="ru-RU" dirty="0" smtClean="0"/>
            <a:t>Рефлексия</a:t>
          </a:r>
          <a:endParaRPr lang="ru-RU" dirty="0"/>
        </a:p>
      </dgm:t>
    </dgm:pt>
    <dgm:pt modelId="{A2CB7477-548A-4CA0-8626-E0175967D876}" type="parTrans" cxnId="{0EF0AFBC-DD9A-4F23-A7F0-0D52AC065F61}">
      <dgm:prSet/>
      <dgm:spPr/>
      <dgm:t>
        <a:bodyPr/>
        <a:lstStyle/>
        <a:p>
          <a:endParaRPr lang="ru-RU"/>
        </a:p>
      </dgm:t>
    </dgm:pt>
    <dgm:pt modelId="{4A87D631-337B-4BC5-9416-91AB9D7C92D5}" type="sibTrans" cxnId="{0EF0AFBC-DD9A-4F23-A7F0-0D52AC065F61}">
      <dgm:prSet/>
      <dgm:spPr/>
      <dgm:t>
        <a:bodyPr/>
        <a:lstStyle/>
        <a:p>
          <a:endParaRPr lang="ru-RU"/>
        </a:p>
      </dgm:t>
    </dgm:pt>
    <dgm:pt modelId="{0B10CDDA-E005-42C8-B1CA-216711B85A0C}" type="pres">
      <dgm:prSet presAssocID="{8FFF68A0-A4A6-4C6E-B6BA-1E3F88E5BFDB}" presName="Name0" presStyleCnt="0">
        <dgm:presLayoutVars>
          <dgm:dir/>
          <dgm:resizeHandles val="exact"/>
        </dgm:presLayoutVars>
      </dgm:prSet>
      <dgm:spPr/>
    </dgm:pt>
    <dgm:pt modelId="{650F7E73-40A0-4A26-971B-73F0D897AABD}" type="pres">
      <dgm:prSet presAssocID="{85B69E9C-F79B-4C2C-9312-58E7F9BF48F5}" presName="node" presStyleLbl="node1" presStyleIdx="0" presStyleCnt="3" custScaleX="68074" custLinFactNeighborX="11967" custLinFactNeighborY="-1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1E3CD1-4174-4AA6-97BF-159E3DD391E3}" type="pres">
      <dgm:prSet presAssocID="{EA0004E7-7F0D-4474-A44F-7D9BD5E665F6}" presName="sibTrans" presStyleLbl="sibTrans2D1" presStyleIdx="0" presStyleCnt="2"/>
      <dgm:spPr/>
      <dgm:t>
        <a:bodyPr/>
        <a:lstStyle/>
        <a:p>
          <a:endParaRPr lang="ru-RU"/>
        </a:p>
      </dgm:t>
    </dgm:pt>
    <dgm:pt modelId="{C607D5ED-D10E-4C24-A7E3-70627778A4D8}" type="pres">
      <dgm:prSet presAssocID="{EA0004E7-7F0D-4474-A44F-7D9BD5E665F6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8C7C46C6-C89A-47D7-A3DE-D52C30B41AF8}" type="pres">
      <dgm:prSet presAssocID="{5A2EEC5F-8D24-4046-9790-C30703A56D6A}" presName="node" presStyleLbl="node1" presStyleIdx="1" presStyleCnt="3" custScaleX="52356" custScaleY="83230" custLinFactNeighborX="-17943" custLinFactNeighborY="-1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3D2A2D0-73E8-4B2D-B1D7-8693C67E2F91}" type="pres">
      <dgm:prSet presAssocID="{0E1393DB-59A4-44C8-BA5C-A67B6D7D1D98}" presName="sibTrans" presStyleLbl="sibTrans2D1" presStyleIdx="1" presStyleCnt="2"/>
      <dgm:spPr/>
      <dgm:t>
        <a:bodyPr/>
        <a:lstStyle/>
        <a:p>
          <a:endParaRPr lang="ru-RU"/>
        </a:p>
      </dgm:t>
    </dgm:pt>
    <dgm:pt modelId="{91117ABD-28C0-4CF1-9698-8D5E3C01661E}" type="pres">
      <dgm:prSet presAssocID="{0E1393DB-59A4-44C8-BA5C-A67B6D7D1D98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2B298F6F-F54C-47DE-B71C-BBBF193C476A}" type="pres">
      <dgm:prSet presAssocID="{3C384FBA-1FC1-4481-8972-7C3F67AEF64B}" presName="node" presStyleLbl="node1" presStyleIdx="2" presStyleCnt="3" custScaleX="67826" custLinFactNeighborX="-47854" custLinFactNeighborY="-12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086349-D98B-46D2-A96F-AEF79AEAD4F2}" type="presOf" srcId="{0E1393DB-59A4-44C8-BA5C-A67B6D7D1D98}" destId="{91117ABD-28C0-4CF1-9698-8D5E3C01661E}" srcOrd="1" destOrd="0" presId="urn:microsoft.com/office/officeart/2005/8/layout/process1"/>
    <dgm:cxn modelId="{729B09BD-3E1C-44F9-94E8-2AEE01ACB783}" srcId="{8FFF68A0-A4A6-4C6E-B6BA-1E3F88E5BFDB}" destId="{5A2EEC5F-8D24-4046-9790-C30703A56D6A}" srcOrd="1" destOrd="0" parTransId="{8D723284-B82F-4B0F-B33B-4D4F7F2A4364}" sibTransId="{0E1393DB-59A4-44C8-BA5C-A67B6D7D1D98}"/>
    <dgm:cxn modelId="{C7975506-5DC8-4C6F-9C15-5833BD97C7D0}" type="presOf" srcId="{8FFF68A0-A4A6-4C6E-B6BA-1E3F88E5BFDB}" destId="{0B10CDDA-E005-42C8-B1CA-216711B85A0C}" srcOrd="0" destOrd="0" presId="urn:microsoft.com/office/officeart/2005/8/layout/process1"/>
    <dgm:cxn modelId="{A7EA543F-0B2B-428F-9FF3-A015407DF167}" srcId="{8FFF68A0-A4A6-4C6E-B6BA-1E3F88E5BFDB}" destId="{85B69E9C-F79B-4C2C-9312-58E7F9BF48F5}" srcOrd="0" destOrd="0" parTransId="{0176F37A-A78D-4562-966D-62183BAFF336}" sibTransId="{EA0004E7-7F0D-4474-A44F-7D9BD5E665F6}"/>
    <dgm:cxn modelId="{543F3FD5-EA34-42BF-A094-FFCE05992AD3}" type="presOf" srcId="{EA0004E7-7F0D-4474-A44F-7D9BD5E665F6}" destId="{8F1E3CD1-4174-4AA6-97BF-159E3DD391E3}" srcOrd="0" destOrd="0" presId="urn:microsoft.com/office/officeart/2005/8/layout/process1"/>
    <dgm:cxn modelId="{795721B8-3C81-409E-91EB-FAC2747F9702}" type="presOf" srcId="{5A2EEC5F-8D24-4046-9790-C30703A56D6A}" destId="{8C7C46C6-C89A-47D7-A3DE-D52C30B41AF8}" srcOrd="0" destOrd="0" presId="urn:microsoft.com/office/officeart/2005/8/layout/process1"/>
    <dgm:cxn modelId="{7392B0EB-0AB1-481E-9741-E6F843895321}" type="presOf" srcId="{3C384FBA-1FC1-4481-8972-7C3F67AEF64B}" destId="{2B298F6F-F54C-47DE-B71C-BBBF193C476A}" srcOrd="0" destOrd="0" presId="urn:microsoft.com/office/officeart/2005/8/layout/process1"/>
    <dgm:cxn modelId="{574D375C-3B8A-4DFA-BA58-193E8DA216E3}" type="presOf" srcId="{85B69E9C-F79B-4C2C-9312-58E7F9BF48F5}" destId="{650F7E73-40A0-4A26-971B-73F0D897AABD}" srcOrd="0" destOrd="0" presId="urn:microsoft.com/office/officeart/2005/8/layout/process1"/>
    <dgm:cxn modelId="{F872F5C2-278C-412A-8EE4-96388FF24531}" type="presOf" srcId="{0E1393DB-59A4-44C8-BA5C-A67B6D7D1D98}" destId="{83D2A2D0-73E8-4B2D-B1D7-8693C67E2F91}" srcOrd="0" destOrd="0" presId="urn:microsoft.com/office/officeart/2005/8/layout/process1"/>
    <dgm:cxn modelId="{269CC3EC-DA88-4331-AA82-A68775F7DBDE}" type="presOf" srcId="{EA0004E7-7F0D-4474-A44F-7D9BD5E665F6}" destId="{C607D5ED-D10E-4C24-A7E3-70627778A4D8}" srcOrd="1" destOrd="0" presId="urn:microsoft.com/office/officeart/2005/8/layout/process1"/>
    <dgm:cxn modelId="{0EF0AFBC-DD9A-4F23-A7F0-0D52AC065F61}" srcId="{8FFF68A0-A4A6-4C6E-B6BA-1E3F88E5BFDB}" destId="{3C384FBA-1FC1-4481-8972-7C3F67AEF64B}" srcOrd="2" destOrd="0" parTransId="{A2CB7477-548A-4CA0-8626-E0175967D876}" sibTransId="{4A87D631-337B-4BC5-9416-91AB9D7C92D5}"/>
    <dgm:cxn modelId="{3EE0C244-9EB3-416E-9B2C-A6E5EC935445}" type="presParOf" srcId="{0B10CDDA-E005-42C8-B1CA-216711B85A0C}" destId="{650F7E73-40A0-4A26-971B-73F0D897AABD}" srcOrd="0" destOrd="0" presId="urn:microsoft.com/office/officeart/2005/8/layout/process1"/>
    <dgm:cxn modelId="{6A85EDA4-C460-4F32-9378-C924A7A49CBB}" type="presParOf" srcId="{0B10CDDA-E005-42C8-B1CA-216711B85A0C}" destId="{8F1E3CD1-4174-4AA6-97BF-159E3DD391E3}" srcOrd="1" destOrd="0" presId="urn:microsoft.com/office/officeart/2005/8/layout/process1"/>
    <dgm:cxn modelId="{EB5508AE-3387-4E97-8B63-9D5B46765D94}" type="presParOf" srcId="{8F1E3CD1-4174-4AA6-97BF-159E3DD391E3}" destId="{C607D5ED-D10E-4C24-A7E3-70627778A4D8}" srcOrd="0" destOrd="0" presId="urn:microsoft.com/office/officeart/2005/8/layout/process1"/>
    <dgm:cxn modelId="{2AA63C32-688E-4467-826A-30466D9A62E4}" type="presParOf" srcId="{0B10CDDA-E005-42C8-B1CA-216711B85A0C}" destId="{8C7C46C6-C89A-47D7-A3DE-D52C30B41AF8}" srcOrd="2" destOrd="0" presId="urn:microsoft.com/office/officeart/2005/8/layout/process1"/>
    <dgm:cxn modelId="{9BCFA2C4-F7C8-4600-9BD4-EA177B815FB9}" type="presParOf" srcId="{0B10CDDA-E005-42C8-B1CA-216711B85A0C}" destId="{83D2A2D0-73E8-4B2D-B1D7-8693C67E2F91}" srcOrd="3" destOrd="0" presId="urn:microsoft.com/office/officeart/2005/8/layout/process1"/>
    <dgm:cxn modelId="{641828E9-1482-4DD3-9B1B-92DD6C4CA11D}" type="presParOf" srcId="{83D2A2D0-73E8-4B2D-B1D7-8693C67E2F91}" destId="{91117ABD-28C0-4CF1-9698-8D5E3C01661E}" srcOrd="0" destOrd="0" presId="urn:microsoft.com/office/officeart/2005/8/layout/process1"/>
    <dgm:cxn modelId="{B404BDA8-958A-4292-95D3-360CCC07B761}" type="presParOf" srcId="{0B10CDDA-E005-42C8-B1CA-216711B85A0C}" destId="{2B298F6F-F54C-47DE-B71C-BBBF193C476A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AF24EC3-3F33-4696-9CA0-300BC4E54E20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F333AA7-B521-4028-9BA1-C30C5CC5A4A9}">
      <dgm:prSet phldrT="[Текст]" custT="1"/>
      <dgm:spPr/>
      <dgm:t>
        <a:bodyPr/>
        <a:lstStyle/>
        <a:p>
          <a:r>
            <a:rPr lang="ru-RU" sz="1800" b="1" u="sng" dirty="0" smtClean="0">
              <a:latin typeface="Times New Roman" pitchFamily="18" charset="0"/>
              <a:cs typeface="Times New Roman" pitchFamily="18" charset="0"/>
            </a:rPr>
            <a:t>Реалии </a:t>
          </a:r>
        </a:p>
      </dgm:t>
    </dgm:pt>
    <dgm:pt modelId="{CCC120CC-98AF-4721-A269-815352ACF5BD}" type="parTrans" cxnId="{0ADFCE28-32F6-4612-9A04-87191E5237B4}">
      <dgm:prSet/>
      <dgm:spPr/>
      <dgm:t>
        <a:bodyPr/>
        <a:lstStyle/>
        <a:p>
          <a:endParaRPr lang="ru-RU"/>
        </a:p>
      </dgm:t>
    </dgm:pt>
    <dgm:pt modelId="{12FDD531-5FA3-4ED4-84F9-25A978E66223}" type="sibTrans" cxnId="{0ADFCE28-32F6-4612-9A04-87191E5237B4}">
      <dgm:prSet/>
      <dgm:spPr/>
      <dgm:t>
        <a:bodyPr/>
        <a:lstStyle/>
        <a:p>
          <a:endParaRPr lang="ru-RU"/>
        </a:p>
      </dgm:t>
    </dgm:pt>
    <dgm:pt modelId="{7613FB18-E941-4990-928F-89B67C9F37A5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многообразие процедур оценки качества  подготовки специалиста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E1B3CFB2-2FE4-4627-81E5-D6610FE397B9}" type="parTrans" cxnId="{E48C2D8F-2AEB-446E-A3ED-AE9ABDDE0091}">
      <dgm:prSet/>
      <dgm:spPr/>
      <dgm:t>
        <a:bodyPr/>
        <a:lstStyle/>
        <a:p>
          <a:endParaRPr lang="ru-RU"/>
        </a:p>
      </dgm:t>
    </dgm:pt>
    <dgm:pt modelId="{4EA97E6A-89AC-40E9-B0FF-17272B410B98}" type="sibTrans" cxnId="{E48C2D8F-2AEB-446E-A3ED-AE9ABDDE0091}">
      <dgm:prSet/>
      <dgm:spPr/>
      <dgm:t>
        <a:bodyPr/>
        <a:lstStyle/>
        <a:p>
          <a:endParaRPr lang="ru-RU"/>
        </a:p>
      </dgm:t>
    </dgm:pt>
    <dgm:pt modelId="{9E9020DF-D985-4422-B46F-A5EB14F6E5EC}">
      <dgm:prSet phldrT="[Текст]" custT="1"/>
      <dgm:spPr/>
      <dgm:t>
        <a:bodyPr/>
        <a:lstStyle/>
        <a:p>
          <a:r>
            <a:rPr lang="ru-RU" sz="1600" b="1" u="sng" dirty="0" smtClean="0">
              <a:latin typeface="Times New Roman" pitchFamily="18" charset="0"/>
              <a:cs typeface="Times New Roman" pitchFamily="18" charset="0"/>
            </a:rPr>
            <a:t>Перспективы</a:t>
          </a:r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ABDC0ECB-8EEF-4293-81D3-9FD4E68B8A99}" type="parTrans" cxnId="{C4868E76-7D27-4A60-8FD7-37B61ED9BD87}">
      <dgm:prSet/>
      <dgm:spPr/>
      <dgm:t>
        <a:bodyPr/>
        <a:lstStyle/>
        <a:p>
          <a:endParaRPr lang="ru-RU"/>
        </a:p>
      </dgm:t>
    </dgm:pt>
    <dgm:pt modelId="{A1B30B50-CBB4-4879-B771-712556380D6B}" type="sibTrans" cxnId="{C4868E76-7D27-4A60-8FD7-37B61ED9BD87}">
      <dgm:prSet/>
      <dgm:spPr/>
      <dgm:t>
        <a:bodyPr/>
        <a:lstStyle/>
        <a:p>
          <a:endParaRPr lang="ru-RU"/>
        </a:p>
      </dgm:t>
    </dgm:pt>
    <dgm:pt modelId="{B4AC647B-C68E-49D4-98AF-25CB86E2E80A}">
      <dgm:prSet phldrT="[Текст]"/>
      <dgm:spPr/>
      <dgm:t>
        <a:bodyPr/>
        <a:lstStyle/>
        <a:p>
          <a:pPr marL="0" marR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dirty="0" smtClean="0">
              <a:latin typeface="Times New Roman" pitchFamily="18" charset="0"/>
              <a:cs typeface="Times New Roman" pitchFamily="18" charset="0"/>
            </a:rPr>
            <a:t>  согласование  между образовательными организациями и    работодателями  инструментария  и процедуры оценивания  готовности выпускника к профессиональной деятельности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96EC092-82CD-4DD9-B8AA-EB4A0C1B711D}" type="parTrans" cxnId="{6A2CE66E-4B80-48E3-B436-34F683AA1264}">
      <dgm:prSet/>
      <dgm:spPr/>
      <dgm:t>
        <a:bodyPr/>
        <a:lstStyle/>
        <a:p>
          <a:endParaRPr lang="ru-RU"/>
        </a:p>
      </dgm:t>
    </dgm:pt>
    <dgm:pt modelId="{4DD420D3-1D5F-4018-A7BD-AE03AC32643A}" type="sibTrans" cxnId="{6A2CE66E-4B80-48E3-B436-34F683AA1264}">
      <dgm:prSet/>
      <dgm:spPr/>
      <dgm:t>
        <a:bodyPr/>
        <a:lstStyle/>
        <a:p>
          <a:endParaRPr lang="ru-RU"/>
        </a:p>
      </dgm:t>
    </dgm:pt>
    <dgm:pt modelId="{B3271B0F-E438-408A-AD28-8B4CCAB77F01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документ (диплом) не дает информации работодателю об уровне 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сформированности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трудовых действий у молодого специалиста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A0C5380-21F4-4072-9BF0-C6CF214B4D07}" type="parTrans" cxnId="{2BE31C3F-F88A-4B1F-8531-620B9858112C}">
      <dgm:prSet/>
      <dgm:spPr/>
      <dgm:t>
        <a:bodyPr/>
        <a:lstStyle/>
        <a:p>
          <a:endParaRPr lang="ru-RU"/>
        </a:p>
      </dgm:t>
    </dgm:pt>
    <dgm:pt modelId="{64124B31-ED2F-495A-94C3-9D0B105B4817}" type="sibTrans" cxnId="{2BE31C3F-F88A-4B1F-8531-620B9858112C}">
      <dgm:prSet/>
      <dgm:spPr/>
      <dgm:t>
        <a:bodyPr/>
        <a:lstStyle/>
        <a:p>
          <a:endParaRPr lang="ru-RU"/>
        </a:p>
      </dgm:t>
    </dgm:pt>
    <dgm:pt modelId="{3654263E-B35A-4A47-AD35-2FAA21B0886E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распространение опыта  применения «квалификационного профиля» в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ссузах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края</a:t>
          </a:r>
        </a:p>
      </dgm:t>
    </dgm:pt>
    <dgm:pt modelId="{E6557350-8595-4747-8B2B-860ED6E4DF81}" type="parTrans" cxnId="{587BA990-6FC4-40C6-966A-8624D6E8AF59}">
      <dgm:prSet/>
      <dgm:spPr/>
      <dgm:t>
        <a:bodyPr/>
        <a:lstStyle/>
        <a:p>
          <a:endParaRPr lang="ru-RU"/>
        </a:p>
      </dgm:t>
    </dgm:pt>
    <dgm:pt modelId="{4BB4761D-B26B-4F21-AE6C-87EACB96B59A}" type="sibTrans" cxnId="{587BA990-6FC4-40C6-966A-8624D6E8AF59}">
      <dgm:prSet/>
      <dgm:spPr/>
      <dgm:t>
        <a:bodyPr/>
        <a:lstStyle/>
        <a:p>
          <a:endParaRPr lang="ru-RU"/>
        </a:p>
      </dgm:t>
    </dgm:pt>
    <dgm:pt modelId="{F61D38F3-8444-4E01-BC12-F1F0CEC58A65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использование работодателями  «профиля» в сочетании с программами менторского сопровождения.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EA10247-0EB4-48BC-8CFB-ADB4183757AB}" type="parTrans" cxnId="{55F1A3A8-C40D-482C-A116-6590B0D5A73E}">
      <dgm:prSet/>
      <dgm:spPr/>
      <dgm:t>
        <a:bodyPr/>
        <a:lstStyle/>
        <a:p>
          <a:endParaRPr lang="ru-RU"/>
        </a:p>
      </dgm:t>
    </dgm:pt>
    <dgm:pt modelId="{9F44284F-5C68-4296-A181-11ACD280BEE7}" type="sibTrans" cxnId="{55F1A3A8-C40D-482C-A116-6590B0D5A73E}">
      <dgm:prSet/>
      <dgm:spPr/>
      <dgm:t>
        <a:bodyPr/>
        <a:lstStyle/>
        <a:p>
          <a:endParaRPr lang="ru-RU"/>
        </a:p>
      </dgm:t>
    </dgm:pt>
    <dgm:pt modelId="{9EEF7D09-B484-4E82-BC9B-C91C340DBC0D}" type="pres">
      <dgm:prSet presAssocID="{8AF24EC3-3F33-4696-9CA0-300BC4E54E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4720185-A329-48FE-B24B-2502E2ADEEBD}" type="pres">
      <dgm:prSet presAssocID="{DF333AA7-B521-4028-9BA1-C30C5CC5A4A9}" presName="linNode" presStyleCnt="0"/>
      <dgm:spPr/>
    </dgm:pt>
    <dgm:pt modelId="{0E5F158D-7CD7-4A56-9315-F7FE17BAB815}" type="pres">
      <dgm:prSet presAssocID="{DF333AA7-B521-4028-9BA1-C30C5CC5A4A9}" presName="parentText" presStyleLbl="node1" presStyleIdx="0" presStyleCnt="2" custScaleX="66837" custLinFactNeighborX="-666" custLinFactNeighborY="-36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F7D028-11F9-4D46-88DA-979C97E2A9D8}" type="pres">
      <dgm:prSet presAssocID="{DF333AA7-B521-4028-9BA1-C30C5CC5A4A9}" presName="descendantText" presStyleLbl="alignAccFollowNode1" presStyleIdx="0" presStyleCnt="2" custScaleX="143590" custScaleY="121089" custLinFactNeighborX="187" custLinFactNeighborY="-13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DF1B1-1F95-473B-B7F8-6A3BA58363C2}" type="pres">
      <dgm:prSet presAssocID="{12FDD531-5FA3-4ED4-84F9-25A978E66223}" presName="sp" presStyleCnt="0"/>
      <dgm:spPr/>
    </dgm:pt>
    <dgm:pt modelId="{A6863D82-6C25-4A7E-BE78-4BE619BDE3EE}" type="pres">
      <dgm:prSet presAssocID="{9E9020DF-D985-4422-B46F-A5EB14F6E5EC}" presName="linNode" presStyleCnt="0"/>
      <dgm:spPr/>
    </dgm:pt>
    <dgm:pt modelId="{B078F293-B787-4A67-A851-10F5D765AA5B}" type="pres">
      <dgm:prSet presAssocID="{9E9020DF-D985-4422-B46F-A5EB14F6E5EC}" presName="parentText" presStyleLbl="node1" presStyleIdx="1" presStyleCnt="2" custScaleX="126926" custLinFactNeighborX="835" custLinFactNeighborY="169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316B3D-DEF1-4BA5-A623-120335FED4CB}" type="pres">
      <dgm:prSet presAssocID="{9E9020DF-D985-4422-B46F-A5EB14F6E5EC}" presName="descendantText" presStyleLbl="alignAccFollowNode1" presStyleIdx="1" presStyleCnt="2" custScaleX="240149" custScaleY="122838" custLinFactNeighborX="255" custLinFactNeighborY="3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A302E12-A6E8-4DF4-BDE6-FD257A214F99}" type="presOf" srcId="{3654263E-B35A-4A47-AD35-2FAA21B0886E}" destId="{3F316B3D-DEF1-4BA5-A623-120335FED4CB}" srcOrd="0" destOrd="1" presId="urn:microsoft.com/office/officeart/2005/8/layout/vList5"/>
    <dgm:cxn modelId="{25EE4E6B-2CB9-41E2-81D8-10F51230350B}" type="presOf" srcId="{B4AC647B-C68E-49D4-98AF-25CB86E2E80A}" destId="{3F316B3D-DEF1-4BA5-A623-120335FED4CB}" srcOrd="0" destOrd="0" presId="urn:microsoft.com/office/officeart/2005/8/layout/vList5"/>
    <dgm:cxn modelId="{C4868E76-7D27-4A60-8FD7-37B61ED9BD87}" srcId="{8AF24EC3-3F33-4696-9CA0-300BC4E54E20}" destId="{9E9020DF-D985-4422-B46F-A5EB14F6E5EC}" srcOrd="1" destOrd="0" parTransId="{ABDC0ECB-8EEF-4293-81D3-9FD4E68B8A99}" sibTransId="{A1B30B50-CBB4-4879-B771-712556380D6B}"/>
    <dgm:cxn modelId="{155ADDAB-74B4-4E7B-AC96-11727F6BBFBF}" type="presOf" srcId="{8AF24EC3-3F33-4696-9CA0-300BC4E54E20}" destId="{9EEF7D09-B484-4E82-BC9B-C91C340DBC0D}" srcOrd="0" destOrd="0" presId="urn:microsoft.com/office/officeart/2005/8/layout/vList5"/>
    <dgm:cxn modelId="{0ADFCE28-32F6-4612-9A04-87191E5237B4}" srcId="{8AF24EC3-3F33-4696-9CA0-300BC4E54E20}" destId="{DF333AA7-B521-4028-9BA1-C30C5CC5A4A9}" srcOrd="0" destOrd="0" parTransId="{CCC120CC-98AF-4721-A269-815352ACF5BD}" sibTransId="{12FDD531-5FA3-4ED4-84F9-25A978E66223}"/>
    <dgm:cxn modelId="{6A2CE66E-4B80-48E3-B436-34F683AA1264}" srcId="{9E9020DF-D985-4422-B46F-A5EB14F6E5EC}" destId="{B4AC647B-C68E-49D4-98AF-25CB86E2E80A}" srcOrd="0" destOrd="0" parTransId="{996EC092-82CD-4DD9-B8AA-EB4A0C1B711D}" sibTransId="{4DD420D3-1D5F-4018-A7BD-AE03AC32643A}"/>
    <dgm:cxn modelId="{2BE31C3F-F88A-4B1F-8531-620B9858112C}" srcId="{DF333AA7-B521-4028-9BA1-C30C5CC5A4A9}" destId="{B3271B0F-E438-408A-AD28-8B4CCAB77F01}" srcOrd="1" destOrd="0" parTransId="{CA0C5380-21F4-4072-9BF0-C6CF214B4D07}" sibTransId="{64124B31-ED2F-495A-94C3-9D0B105B4817}"/>
    <dgm:cxn modelId="{A0E1507D-74E5-471E-8E00-F7E0E5FBC60E}" type="presOf" srcId="{9E9020DF-D985-4422-B46F-A5EB14F6E5EC}" destId="{B078F293-B787-4A67-A851-10F5D765AA5B}" srcOrd="0" destOrd="0" presId="urn:microsoft.com/office/officeart/2005/8/layout/vList5"/>
    <dgm:cxn modelId="{B273B181-5212-4EBE-8A1B-AEC141641078}" type="presOf" srcId="{DF333AA7-B521-4028-9BA1-C30C5CC5A4A9}" destId="{0E5F158D-7CD7-4A56-9315-F7FE17BAB815}" srcOrd="0" destOrd="0" presId="urn:microsoft.com/office/officeart/2005/8/layout/vList5"/>
    <dgm:cxn modelId="{F291C635-EB8A-4388-93C5-FCF2407054ED}" type="presOf" srcId="{F61D38F3-8444-4E01-BC12-F1F0CEC58A65}" destId="{3F316B3D-DEF1-4BA5-A623-120335FED4CB}" srcOrd="0" destOrd="2" presId="urn:microsoft.com/office/officeart/2005/8/layout/vList5"/>
    <dgm:cxn modelId="{587BA990-6FC4-40C6-966A-8624D6E8AF59}" srcId="{9E9020DF-D985-4422-B46F-A5EB14F6E5EC}" destId="{3654263E-B35A-4A47-AD35-2FAA21B0886E}" srcOrd="1" destOrd="0" parTransId="{E6557350-8595-4747-8B2B-860ED6E4DF81}" sibTransId="{4BB4761D-B26B-4F21-AE6C-87EACB96B59A}"/>
    <dgm:cxn modelId="{E48C2D8F-2AEB-446E-A3ED-AE9ABDDE0091}" srcId="{DF333AA7-B521-4028-9BA1-C30C5CC5A4A9}" destId="{7613FB18-E941-4990-928F-89B67C9F37A5}" srcOrd="0" destOrd="0" parTransId="{E1B3CFB2-2FE4-4627-81E5-D6610FE397B9}" sibTransId="{4EA97E6A-89AC-40E9-B0FF-17272B410B98}"/>
    <dgm:cxn modelId="{EE322F47-1C6D-4705-9587-FC9D3C93C296}" type="presOf" srcId="{B3271B0F-E438-408A-AD28-8B4CCAB77F01}" destId="{25F7D028-11F9-4D46-88DA-979C97E2A9D8}" srcOrd="0" destOrd="1" presId="urn:microsoft.com/office/officeart/2005/8/layout/vList5"/>
    <dgm:cxn modelId="{55F1A3A8-C40D-482C-A116-6590B0D5A73E}" srcId="{9E9020DF-D985-4422-B46F-A5EB14F6E5EC}" destId="{F61D38F3-8444-4E01-BC12-F1F0CEC58A65}" srcOrd="2" destOrd="0" parTransId="{9EA10247-0EB4-48BC-8CFB-ADB4183757AB}" sibTransId="{9F44284F-5C68-4296-A181-11ACD280BEE7}"/>
    <dgm:cxn modelId="{0EA06188-F36F-41E3-A04D-386FA327A36D}" type="presOf" srcId="{7613FB18-E941-4990-928F-89B67C9F37A5}" destId="{25F7D028-11F9-4D46-88DA-979C97E2A9D8}" srcOrd="0" destOrd="0" presId="urn:microsoft.com/office/officeart/2005/8/layout/vList5"/>
    <dgm:cxn modelId="{695808AF-E847-4560-8AF8-2FD40B0285C5}" type="presParOf" srcId="{9EEF7D09-B484-4E82-BC9B-C91C340DBC0D}" destId="{A4720185-A329-48FE-B24B-2502E2ADEEBD}" srcOrd="0" destOrd="0" presId="urn:microsoft.com/office/officeart/2005/8/layout/vList5"/>
    <dgm:cxn modelId="{39BA4659-7B4D-4767-B8AB-D551AA5ECD16}" type="presParOf" srcId="{A4720185-A329-48FE-B24B-2502E2ADEEBD}" destId="{0E5F158D-7CD7-4A56-9315-F7FE17BAB815}" srcOrd="0" destOrd="0" presId="urn:microsoft.com/office/officeart/2005/8/layout/vList5"/>
    <dgm:cxn modelId="{3209E9A5-8A67-40A9-9881-BD2E6D7B5324}" type="presParOf" srcId="{A4720185-A329-48FE-B24B-2502E2ADEEBD}" destId="{25F7D028-11F9-4D46-88DA-979C97E2A9D8}" srcOrd="1" destOrd="0" presId="urn:microsoft.com/office/officeart/2005/8/layout/vList5"/>
    <dgm:cxn modelId="{B42EBBF8-683F-4F19-9628-140D61B19182}" type="presParOf" srcId="{9EEF7D09-B484-4E82-BC9B-C91C340DBC0D}" destId="{162DF1B1-1F95-473B-B7F8-6A3BA58363C2}" srcOrd="1" destOrd="0" presId="urn:microsoft.com/office/officeart/2005/8/layout/vList5"/>
    <dgm:cxn modelId="{4A190BAA-BEFC-4E17-A4E0-53A6DA700550}" type="presParOf" srcId="{9EEF7D09-B484-4E82-BC9B-C91C340DBC0D}" destId="{A6863D82-6C25-4A7E-BE78-4BE619BDE3EE}" srcOrd="2" destOrd="0" presId="urn:microsoft.com/office/officeart/2005/8/layout/vList5"/>
    <dgm:cxn modelId="{23FAA1B0-E099-45DA-8DEA-0A6C55D74128}" type="presParOf" srcId="{A6863D82-6C25-4A7E-BE78-4BE619BDE3EE}" destId="{B078F293-B787-4A67-A851-10F5D765AA5B}" srcOrd="0" destOrd="0" presId="urn:microsoft.com/office/officeart/2005/8/layout/vList5"/>
    <dgm:cxn modelId="{1388BA6E-F31E-401B-AD85-265E62C03D9E}" type="presParOf" srcId="{A6863D82-6C25-4A7E-BE78-4BE619BDE3EE}" destId="{3F316B3D-DEF1-4BA5-A623-120335FED4CB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7F7EF5-16E2-4896-B2CB-260431A67A12}">
      <dsp:nvSpPr>
        <dsp:cNvPr id="0" name=""/>
        <dsp:cNvSpPr/>
      </dsp:nvSpPr>
      <dsp:spPr>
        <a:xfrm>
          <a:off x="2852" y="1279"/>
          <a:ext cx="3741313" cy="109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Практическое задание 1.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Контрольный урок</a:t>
          </a:r>
          <a:endParaRPr lang="ru-RU" sz="1600" b="1" kern="1200" dirty="0"/>
        </a:p>
      </dsp:txBody>
      <dsp:txXfrm>
        <a:off x="2852" y="1279"/>
        <a:ext cx="3741313" cy="1094400"/>
      </dsp:txXfrm>
    </dsp:sp>
    <dsp:sp modelId="{487E5A31-45DA-4E39-B7AA-EEE97DB63853}">
      <dsp:nvSpPr>
        <dsp:cNvPr id="0" name=""/>
        <dsp:cNvSpPr/>
      </dsp:nvSpPr>
      <dsp:spPr>
        <a:xfrm>
          <a:off x="117188" y="1095680"/>
          <a:ext cx="3512640" cy="25034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Студент планирует урок самостоятельно, проводит урок и осуществляет рефлексию на базе практики</a:t>
          </a:r>
          <a:endParaRPr lang="ru-RU" sz="2000" kern="1200" dirty="0"/>
        </a:p>
      </dsp:txBody>
      <dsp:txXfrm>
        <a:off x="117188" y="1095680"/>
        <a:ext cx="3512640" cy="2503439"/>
      </dsp:txXfrm>
    </dsp:sp>
    <dsp:sp modelId="{1BE20F1F-A2F3-46CB-B05C-60DE88459450}">
      <dsp:nvSpPr>
        <dsp:cNvPr id="0" name=""/>
        <dsp:cNvSpPr/>
      </dsp:nvSpPr>
      <dsp:spPr>
        <a:xfrm>
          <a:off x="4234003" y="59633"/>
          <a:ext cx="3826108" cy="10944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56896" rIns="99568" bIns="56896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/>
            <a:t>Письменное задание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b="1" kern="1200" dirty="0" smtClean="0"/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 dirty="0"/>
        </a:p>
      </dsp:txBody>
      <dsp:txXfrm>
        <a:off x="4234003" y="59633"/>
        <a:ext cx="3826108" cy="1094400"/>
      </dsp:txXfrm>
    </dsp:sp>
    <dsp:sp modelId="{9FE69C00-5EDA-4B8D-8510-ECA68DE251F3}">
      <dsp:nvSpPr>
        <dsp:cNvPr id="0" name=""/>
        <dsp:cNvSpPr/>
      </dsp:nvSpPr>
      <dsp:spPr>
        <a:xfrm>
          <a:off x="4392669" y="1095680"/>
          <a:ext cx="3512640" cy="250343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4676" tIns="74676" rIns="99568" bIns="112014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Письменное задание  по одному из следующих МДК: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МДК 01.02 Русский язык с методикой преподавания. 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МДК 01.03 Детская литература с практикумом по выразительному чтению.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МДК 01.04 Теоретические основы математики с методикой преподавания</a:t>
          </a:r>
          <a:endParaRPr lang="ru-RU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МДК 01.05 Естествознание с методикой преподавания</a:t>
          </a:r>
          <a:endParaRPr lang="ru-RU" sz="1400" kern="1200" dirty="0"/>
        </a:p>
      </dsp:txBody>
      <dsp:txXfrm>
        <a:off x="4392669" y="1095680"/>
        <a:ext cx="3512640" cy="250343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50F7E73-40A0-4A26-971B-73F0D897AABD}">
      <dsp:nvSpPr>
        <dsp:cNvPr id="0" name=""/>
        <dsp:cNvSpPr/>
      </dsp:nvSpPr>
      <dsp:spPr>
        <a:xfrm>
          <a:off x="97027" y="35338"/>
          <a:ext cx="1357415" cy="1196417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Разработка конспекта урока </a:t>
          </a:r>
          <a:endParaRPr lang="ru-RU" sz="1300" kern="1200" dirty="0"/>
        </a:p>
      </dsp:txBody>
      <dsp:txXfrm>
        <a:off x="132069" y="70380"/>
        <a:ext cx="1287331" cy="1126333"/>
      </dsp:txXfrm>
    </dsp:sp>
    <dsp:sp modelId="{8F1E3CD1-4174-4AA6-97BF-159E3DD391E3}">
      <dsp:nvSpPr>
        <dsp:cNvPr id="0" name=""/>
        <dsp:cNvSpPr/>
      </dsp:nvSpPr>
      <dsp:spPr>
        <a:xfrm>
          <a:off x="1594203" y="386287"/>
          <a:ext cx="296294" cy="494519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solidFill>
            <a:schemeClr val="tx1">
              <a:lumMod val="75000"/>
              <a:lumOff val="2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1594203" y="485191"/>
        <a:ext cx="207406" cy="296711"/>
      </dsp:txXfrm>
    </dsp:sp>
    <dsp:sp modelId="{8C7C46C6-C89A-47D7-A3DE-D52C30B41AF8}">
      <dsp:nvSpPr>
        <dsp:cNvPr id="0" name=""/>
        <dsp:cNvSpPr/>
      </dsp:nvSpPr>
      <dsp:spPr>
        <a:xfrm>
          <a:off x="2013488" y="135658"/>
          <a:ext cx="1043993" cy="995778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Проведение</a:t>
          </a:r>
          <a:endParaRPr lang="ru-RU" sz="1300" kern="1200" dirty="0"/>
        </a:p>
      </dsp:txBody>
      <dsp:txXfrm>
        <a:off x="2042653" y="164823"/>
        <a:ext cx="985663" cy="937448"/>
      </dsp:txXfrm>
    </dsp:sp>
    <dsp:sp modelId="{83D2A2D0-73E8-4B2D-B1D7-8693C67E2F91}">
      <dsp:nvSpPr>
        <dsp:cNvPr id="0" name=""/>
        <dsp:cNvSpPr/>
      </dsp:nvSpPr>
      <dsp:spPr>
        <a:xfrm>
          <a:off x="3197241" y="386287"/>
          <a:ext cx="296290" cy="494519"/>
        </a:xfrm>
        <a:prstGeom prst="rightArrow">
          <a:avLst>
            <a:gd name="adj1" fmla="val 60000"/>
            <a:gd name="adj2" fmla="val 50000"/>
          </a:avLst>
        </a:prstGeom>
        <a:solidFill>
          <a:srgbClr val="0070C0"/>
        </a:solidFill>
        <a:ln>
          <a:solidFill>
            <a:schemeClr val="tx1">
              <a:lumMod val="75000"/>
              <a:lumOff val="25000"/>
            </a:schemeClr>
          </a:solidFill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100" kern="1200"/>
        </a:p>
      </dsp:txBody>
      <dsp:txXfrm>
        <a:off x="3197241" y="485191"/>
        <a:ext cx="207403" cy="296711"/>
      </dsp:txXfrm>
    </dsp:sp>
    <dsp:sp modelId="{2B298F6F-F54C-47DE-B71C-BBBF193C476A}">
      <dsp:nvSpPr>
        <dsp:cNvPr id="0" name=""/>
        <dsp:cNvSpPr/>
      </dsp:nvSpPr>
      <dsp:spPr>
        <a:xfrm>
          <a:off x="3616520" y="35338"/>
          <a:ext cx="1352470" cy="1196417"/>
        </a:xfrm>
        <a:prstGeom prst="roundRect">
          <a:avLst>
            <a:gd name="adj" fmla="val 10000"/>
          </a:avLst>
        </a:prstGeom>
        <a:solidFill>
          <a:srgbClr val="0070C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/>
            <a:t>Рефлексия</a:t>
          </a:r>
          <a:endParaRPr lang="ru-RU" sz="1300" kern="1200" dirty="0"/>
        </a:p>
      </dsp:txBody>
      <dsp:txXfrm>
        <a:off x="3651562" y="70380"/>
        <a:ext cx="1282386" cy="112633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9BCFA0-1BBF-476D-85DE-E3582DAA9D3F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7371C-5ED8-45B6-881A-6EBF53E313C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28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C7371C-5ED8-45B6-881A-6EBF53E313C1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8120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9547AC8-C0B9-459E-B5C8-E981CB2986B0}" type="datetimeFigureOut">
              <a:rPr lang="ru-RU" smtClean="0"/>
              <a:pPr/>
              <a:t>08.11.2015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081311F-016A-44A0-BB52-A2FDA917E4D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3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142852"/>
            <a:ext cx="6858000" cy="4572032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Региональная модель оценки качества профессиональной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подготовки педагога в соответствии с профессиональным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стандартом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( модель оценки профессиональной квалификации учителя начальной школы)</a:t>
            </a:r>
            <a:r>
              <a:rPr lang="ru-RU" sz="5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540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725144"/>
            <a:ext cx="7088832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Т.А.Алексеева 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Директор КГБОУ СПО «Красноярский педагогический колледж №1 им.М Горького</a:t>
            </a:r>
            <a:r>
              <a:rPr lang="ru-RU" dirty="0" smtClean="0">
                <a:solidFill>
                  <a:schemeClr val="tx1"/>
                </a:solidFill>
              </a:rPr>
              <a:t>»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3000" dirty="0" smtClean="0"/>
              <a:t>Изменение основной образовательной программы подготовки с учетом практической направленности;</a:t>
            </a:r>
            <a:endParaRPr lang="ru-RU" sz="3000" dirty="0" smtClean="0">
              <a:solidFill>
                <a:srgbClr val="FF0000"/>
              </a:solidFill>
            </a:endParaRPr>
          </a:p>
          <a:p>
            <a:r>
              <a:rPr lang="ru-RU" sz="3000" dirty="0" smtClean="0"/>
              <a:t>Формы и способы подготовки основаны на </a:t>
            </a:r>
            <a:r>
              <a:rPr lang="ru-RU" sz="3000" dirty="0" err="1" smtClean="0"/>
              <a:t>деятельностном</a:t>
            </a:r>
            <a:r>
              <a:rPr lang="ru-RU" sz="3000" dirty="0" smtClean="0"/>
              <a:t> подходе (погружения, ОДИ и др.);</a:t>
            </a:r>
          </a:p>
          <a:p>
            <a:r>
              <a:rPr lang="ru-RU" sz="3000" dirty="0" err="1" smtClean="0"/>
              <a:t>Метапредметный</a:t>
            </a:r>
            <a:r>
              <a:rPr lang="ru-RU" sz="3000" dirty="0" smtClean="0"/>
              <a:t> характер построения связей внутри дисциплин и практик профессионального модуля;</a:t>
            </a:r>
          </a:p>
          <a:p>
            <a:r>
              <a:rPr lang="ru-RU" sz="3000" dirty="0" smtClean="0"/>
              <a:t>Изменение производственной практики в соответствии с задачей подготовки к квалификационному испытанию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Изменение основной образовательной программы подготовки учителя по результатам апробации экзамена:</a:t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Скругленный прямоугольник 24"/>
          <p:cNvSpPr/>
          <p:nvPr/>
        </p:nvSpPr>
        <p:spPr>
          <a:xfrm>
            <a:off x="357158" y="2357430"/>
            <a:ext cx="1584176" cy="187220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642918"/>
            <a:ext cx="8572528" cy="785818"/>
          </a:xfrm>
        </p:spPr>
        <p:txBody>
          <a:bodyPr>
            <a:normAutofit/>
          </a:bodyPr>
          <a:lstStyle/>
          <a:p>
            <a:pPr lvl="0" algn="ctr"/>
            <a:r>
              <a:rPr lang="ru-RU" sz="2700" b="1" dirty="0" smtClean="0">
                <a:ln/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ОРГАНИЗАЦИЯ ПРАКТИКИ</a:t>
            </a:r>
            <a:endParaRPr lang="ru-RU" dirty="0">
              <a:solidFill>
                <a:schemeClr val="tx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347864" y="2924944"/>
            <a:ext cx="3312368" cy="792088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Контрольный урок</a:t>
            </a:r>
          </a:p>
          <a:p>
            <a:pPr algn="ctr"/>
            <a:r>
              <a:rPr lang="ru-RU" sz="1600" dirty="0" smtClean="0"/>
              <a:t>(15 школ г.Красноярска)</a:t>
            </a:r>
          </a:p>
          <a:p>
            <a:pPr algn="ctr"/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131840" y="5661248"/>
            <a:ext cx="3312368" cy="936104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Квалификационное  </a:t>
            </a:r>
            <a:r>
              <a:rPr lang="ru-RU" dirty="0" smtClean="0"/>
              <a:t>испытание</a:t>
            </a:r>
            <a:endParaRPr lang="ru-RU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2123728" y="3933056"/>
          <a:ext cx="5352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026" name="Picture 2" descr="C:\Users\Никонова\Desktop\images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11960" y="1643050"/>
            <a:ext cx="1152128" cy="1285884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1029" name="Picture 5" descr="http://static7.depositphotos.com/1278120/775/i/950/depositphotos_7756482-Rush-hour.jpg"/>
          <p:cNvPicPr>
            <a:picLocks noChangeAspect="1" noChangeArrowheads="1"/>
          </p:cNvPicPr>
          <p:nvPr/>
        </p:nvPicPr>
        <p:blipFill>
          <a:blip r:embed="rId8" cstate="print"/>
          <a:stretch>
            <a:fillRect/>
          </a:stretch>
        </p:blipFill>
        <p:spPr bwMode="auto">
          <a:xfrm>
            <a:off x="500034" y="2500306"/>
            <a:ext cx="1319230" cy="1152128"/>
          </a:xfrm>
          <a:prstGeom prst="rect">
            <a:avLst/>
          </a:prstGeom>
          <a:noFill/>
        </p:spPr>
      </p:pic>
      <p:cxnSp>
        <p:nvCxnSpPr>
          <p:cNvPr id="22" name="Прямая со стрелкой 21"/>
          <p:cNvCxnSpPr/>
          <p:nvPr/>
        </p:nvCxnSpPr>
        <p:spPr>
          <a:xfrm flipV="1">
            <a:off x="1979712" y="3212976"/>
            <a:ext cx="1296144" cy="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Стрелка вниз 27"/>
          <p:cNvSpPr/>
          <p:nvPr/>
        </p:nvSpPr>
        <p:spPr>
          <a:xfrm flipH="1">
            <a:off x="4716016" y="3717032"/>
            <a:ext cx="214314" cy="357190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4716016" y="5085184"/>
            <a:ext cx="214314" cy="571504"/>
          </a:xfrm>
          <a:prstGeom prst="downArrow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500034" y="3571876"/>
            <a:ext cx="1440160" cy="738664"/>
          </a:xfrm>
          <a:prstGeom prst="rect">
            <a:avLst/>
          </a:prstGeom>
          <a:solidFill>
            <a:srgbClr val="0070C0"/>
          </a:solidFill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</a:rPr>
              <a:t>Ментор (работодатель),</a:t>
            </a:r>
          </a:p>
          <a:p>
            <a:r>
              <a:rPr lang="ru-RU" sz="1400" dirty="0" smtClean="0">
                <a:solidFill>
                  <a:schemeClr val="bg1"/>
                </a:solidFill>
              </a:rPr>
              <a:t>руководитель</a:t>
            </a:r>
            <a:endParaRPr lang="ru-RU" sz="1600" dirty="0">
              <a:solidFill>
                <a:schemeClr val="bg1"/>
              </a:solidFill>
            </a:endParaRPr>
          </a:p>
        </p:txBody>
      </p:sp>
      <p:cxnSp>
        <p:nvCxnSpPr>
          <p:cNvPr id="32" name="Прямая со стрелкой 31"/>
          <p:cNvCxnSpPr/>
          <p:nvPr/>
        </p:nvCxnSpPr>
        <p:spPr>
          <a:xfrm>
            <a:off x="2000232" y="3429000"/>
            <a:ext cx="105960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971600" y="4437112"/>
            <a:ext cx="2232248" cy="1440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Овал 38"/>
          <p:cNvSpPr/>
          <p:nvPr/>
        </p:nvSpPr>
        <p:spPr>
          <a:xfrm>
            <a:off x="7812360" y="1071546"/>
            <a:ext cx="1331640" cy="4968552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МДК модуля</a:t>
            </a:r>
            <a:endParaRPr lang="ru-RU" dirty="0"/>
          </a:p>
        </p:txBody>
      </p:sp>
      <p:sp>
        <p:nvSpPr>
          <p:cNvPr id="18" name="Двойная стрелка вверх/вниз 17"/>
          <p:cNvSpPr/>
          <p:nvPr/>
        </p:nvSpPr>
        <p:spPr>
          <a:xfrm rot="16200000">
            <a:off x="6991120" y="2810080"/>
            <a:ext cx="484632" cy="1013832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814705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chemeClr val="accent1">
                    <a:satMod val="150000"/>
                  </a:schemeClr>
                </a:solidFill>
              </a:rPr>
              <a:t>Апробация контрольно-измерительных материалов на территории Красноярского края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971600" y="1484784"/>
            <a:ext cx="7992888" cy="4671541"/>
          </a:xfrm>
        </p:spPr>
        <p:txBody>
          <a:bodyPr>
            <a:normAutofit fontScale="85000" lnSpcReduction="20000"/>
          </a:bodyPr>
          <a:lstStyle/>
          <a:p>
            <a:pPr algn="ctr" eaLnBrk="1" hangingPunct="1">
              <a:buFont typeface="Wingdings 3" pitchFamily="18" charset="2"/>
              <a:buNone/>
            </a:pPr>
            <a:r>
              <a:rPr lang="ru-RU" b="1" dirty="0" smtClean="0"/>
              <a:t>Участники апробации:</a:t>
            </a:r>
          </a:p>
          <a:p>
            <a:pPr eaLnBrk="1" hangingPunct="1"/>
            <a:r>
              <a:rPr lang="ru-RU" dirty="0" smtClean="0"/>
              <a:t>Минусинский педагогический колледж;</a:t>
            </a:r>
          </a:p>
          <a:p>
            <a:pPr eaLnBrk="1" hangingPunct="1"/>
            <a:r>
              <a:rPr lang="ru-RU" dirty="0" smtClean="0"/>
              <a:t>Енисейский педагогический колледж;</a:t>
            </a:r>
          </a:p>
          <a:p>
            <a:pPr eaLnBrk="1" hangingPunct="1"/>
            <a:r>
              <a:rPr lang="ru-RU" dirty="0" err="1" smtClean="0"/>
              <a:t>Лесосибирский</a:t>
            </a:r>
            <a:r>
              <a:rPr lang="ru-RU" dirty="0" smtClean="0"/>
              <a:t> педагогический институт (филиал СФУ).</a:t>
            </a:r>
          </a:p>
          <a:p>
            <a:pPr eaLnBrk="1" hangingPunct="1"/>
            <a:r>
              <a:rPr lang="ru-RU" dirty="0" smtClean="0"/>
              <a:t>Школы-партнеры г.Красноярска (3 школы)</a:t>
            </a:r>
          </a:p>
          <a:p>
            <a:pPr algn="ctr" eaLnBrk="1" hangingPunct="1">
              <a:buFont typeface="Wingdings 3" pitchFamily="18" charset="2"/>
              <a:buNone/>
            </a:pPr>
            <a:r>
              <a:rPr lang="ru-RU" b="1" i="1" u="sng" dirty="0" smtClean="0"/>
              <a:t>Участники апробации на Федеральном уровне:</a:t>
            </a:r>
          </a:p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Сыктывкарский гуманитарно-педагогический колледж,</a:t>
            </a:r>
          </a:p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Курский педагогический колледж,</a:t>
            </a:r>
          </a:p>
          <a:p>
            <a:pPr eaLnBrk="1" hangingPunct="1"/>
            <a:r>
              <a:rPr lang="ru-RU" dirty="0" smtClean="0">
                <a:solidFill>
                  <a:srgbClr val="FF0000"/>
                </a:solidFill>
              </a:rPr>
              <a:t>Самарский педагогический колледж.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71600" y="404665"/>
            <a:ext cx="8064896" cy="1440159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100" dirty="0" smtClean="0"/>
              <a:t>Итоговые результаты  выполнения работ студентами Красноярского края по специальности «учитель начальных классов»:   по уровням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2924489"/>
              </p:ext>
            </p:extLst>
          </p:nvPr>
        </p:nvGraphicFramePr>
        <p:xfrm>
          <a:off x="1115616" y="1772815"/>
          <a:ext cx="7848872" cy="4389860"/>
        </p:xfrm>
        <a:graphic>
          <a:graphicData uri="http://schemas.openxmlformats.org/drawingml/2006/table">
            <a:tbl>
              <a:tblPr/>
              <a:tblGrid>
                <a:gridCol w="2215519"/>
                <a:gridCol w="1232903"/>
                <a:gridCol w="1273073"/>
                <a:gridCol w="1404398"/>
                <a:gridCol w="1722979"/>
              </a:tblGrid>
              <a:tr h="10974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Уровни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образовательные учреждения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ОУ 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ОУ 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ОУ 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Среднее значение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7465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Репродуктивный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00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93,3 %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85,2 %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80,8 %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86,4%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7465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Пользовательский</a:t>
                      </a:r>
                      <a:endParaRPr kumimoji="0" lang="ru-RU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00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61,9 %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52,5 %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82,2 %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65,5%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97465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Конструктивный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20002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35,4 %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30,2 %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73,1 %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46,2%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43609" y="1481138"/>
          <a:ext cx="7848871" cy="49721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4657"/>
                <a:gridCol w="1404691"/>
                <a:gridCol w="1163311"/>
                <a:gridCol w="1646071"/>
                <a:gridCol w="1530141"/>
              </a:tblGrid>
              <a:tr h="115164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Уровни</a:t>
                      </a:r>
                      <a:r>
                        <a:rPr lang="ru-RU" b="1" baseline="0" dirty="0" smtClean="0"/>
                        <a:t> </a:t>
                      </a:r>
                      <a:endParaRPr lang="ru-RU" b="1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Процент от максимального числа баллов по уровням и блокам (среднее значение)</a:t>
                      </a:r>
                      <a:endParaRPr lang="ru-RU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1649"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Учебные программы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Задания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Инструменты оценки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Всего</a:t>
                      </a:r>
                      <a:r>
                        <a:rPr lang="ru-RU" b="1" baseline="0" dirty="0" smtClean="0"/>
                        <a:t> </a:t>
                      </a:r>
                      <a:endParaRPr lang="ru-RU" b="1" dirty="0"/>
                    </a:p>
                  </a:txBody>
                  <a:tcPr anchor="ctr"/>
                </a:tc>
              </a:tr>
              <a:tr h="66722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Репродуктивный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96,4%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60,7%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85,7%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80%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66722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Пользовательский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71,4%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71,4%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66,7%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69,4%</a:t>
                      </a:r>
                    </a:p>
                  </a:txBody>
                  <a:tcPr marL="68580" marR="68580" marT="0" marB="0" anchor="ctr"/>
                </a:tc>
              </a:tr>
              <a:tr h="66722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Конструктивный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smtClean="0">
                          <a:latin typeface="Times New Roman" pitchFamily="18" charset="0"/>
                          <a:cs typeface="Times New Roman" pitchFamily="18" charset="0"/>
                        </a:rPr>
                        <a:t>10,7%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61,9%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Times New Roman" pitchFamily="18" charset="0"/>
                          <a:cs typeface="Times New Roman" pitchFamily="18" charset="0"/>
                        </a:rPr>
                        <a:t>57,1%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47,3%</a:t>
                      </a:r>
                    </a:p>
                  </a:txBody>
                  <a:tcPr marL="68580" marR="68580" marT="0" marB="0" anchor="ctr"/>
                </a:tc>
              </a:tr>
              <a:tr h="667225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итого</a:t>
                      </a:r>
                      <a:endParaRPr lang="ru-RU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59,5%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64,3%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65,3%</a:t>
                      </a:r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Результаты апробации группой учителей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 3" pitchFamily="18" charset="2"/>
              <a:buNone/>
              <a:defRPr/>
            </a:pPr>
            <a:r>
              <a:rPr lang="ru-RU" dirty="0" smtClean="0"/>
              <a:t>Формат экзамена </a:t>
            </a:r>
            <a:r>
              <a:rPr lang="ru-RU" smtClean="0"/>
              <a:t>одобрен участниками:</a:t>
            </a:r>
            <a:endParaRPr lang="ru-RU" dirty="0" smtClean="0"/>
          </a:p>
          <a:p>
            <a:pPr marL="623887" indent="-514350" eaLnBrk="1" hangingPunct="1">
              <a:buFont typeface="Wingdings 3" pitchFamily="18" charset="2"/>
              <a:buAutoNum type="arabicPeriod"/>
              <a:defRPr/>
            </a:pPr>
            <a:r>
              <a:rPr lang="ru-RU" dirty="0" smtClean="0"/>
              <a:t>Материалы экзамена могут быть использованы для повышения квалификации учителей школ.</a:t>
            </a:r>
          </a:p>
          <a:p>
            <a:pPr marL="623887" indent="-514350" eaLnBrk="1" hangingPunct="1">
              <a:buFont typeface="Wingdings 3" pitchFamily="18" charset="2"/>
              <a:buAutoNum type="arabicPeriod"/>
              <a:defRPr/>
            </a:pPr>
            <a:r>
              <a:rPr lang="ru-RU" dirty="0" smtClean="0"/>
              <a:t>Предлагаемые материалы – перспективный способ оценки профессиональной компетенции.</a:t>
            </a:r>
          </a:p>
        </p:txBody>
      </p:sp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Выводы по отзывам практикующих учителей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75656" y="908720"/>
          <a:ext cx="7498080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908719"/>
            <a:ext cx="8229600" cy="43204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Единая система оценки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готовности молодого педагога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в соответствии с профессиональным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стандартом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556792"/>
            <a:ext cx="1512168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Оценочные процедуры</a:t>
            </a:r>
          </a:p>
          <a:p>
            <a:pPr algn="ctr"/>
            <a:endParaRPr lang="ru-RU" dirty="0" smtClean="0"/>
          </a:p>
          <a:p>
            <a:pPr algn="ctr"/>
            <a:r>
              <a:rPr lang="ru-RU" i="1" u="sng" dirty="0" smtClean="0">
                <a:solidFill>
                  <a:srgbClr val="92D050"/>
                </a:solidFill>
              </a:rPr>
              <a:t>Квалификационное </a:t>
            </a:r>
          </a:p>
          <a:p>
            <a:pPr algn="ctr"/>
            <a:r>
              <a:rPr lang="ru-RU" i="1" u="sng" dirty="0" smtClean="0">
                <a:solidFill>
                  <a:srgbClr val="92D050"/>
                </a:solidFill>
              </a:rPr>
              <a:t>испытание</a:t>
            </a:r>
            <a:endParaRPr lang="ru-RU" i="1" u="sng" dirty="0">
              <a:solidFill>
                <a:srgbClr val="92D05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11760" y="1556792"/>
            <a:ext cx="1656184" cy="30243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Документ </a:t>
            </a:r>
          </a:p>
          <a:p>
            <a:pPr algn="ctr"/>
            <a:endParaRPr lang="ru-RU" dirty="0"/>
          </a:p>
          <a:p>
            <a:pPr algn="ctr"/>
            <a:r>
              <a:rPr lang="ru-RU" i="1" u="sng" dirty="0" smtClean="0">
                <a:solidFill>
                  <a:srgbClr val="92D050"/>
                </a:solidFill>
              </a:rPr>
              <a:t>«Квалификационный профиль»</a:t>
            </a:r>
            <a:endParaRPr lang="ru-RU" i="1" u="sng" dirty="0">
              <a:solidFill>
                <a:srgbClr val="92D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92280" y="1556792"/>
            <a:ext cx="1872208" cy="28083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Аттестационные процедуры</a:t>
            </a:r>
          </a:p>
          <a:p>
            <a:pPr algn="ctr"/>
            <a:endParaRPr lang="ru-RU" dirty="0"/>
          </a:p>
          <a:p>
            <a:pPr algn="ctr"/>
            <a:r>
              <a:rPr lang="ru-RU" i="1" u="sng" dirty="0" smtClean="0">
                <a:solidFill>
                  <a:srgbClr val="92D050"/>
                </a:solidFill>
              </a:rPr>
              <a:t>Аттестация на соответствие должности </a:t>
            </a:r>
          </a:p>
          <a:p>
            <a:pPr algn="ctr"/>
            <a:endParaRPr lang="ru-RU" dirty="0"/>
          </a:p>
        </p:txBody>
      </p:sp>
      <p:sp>
        <p:nvSpPr>
          <p:cNvPr id="11" name="Правая фигурная скобка 10"/>
          <p:cNvSpPr/>
          <p:nvPr/>
        </p:nvSpPr>
        <p:spPr>
          <a:xfrm rot="5400000">
            <a:off x="4139951" y="1052736"/>
            <a:ext cx="864096" cy="7920881"/>
          </a:xfrm>
          <a:prstGeom prst="rightBrace">
            <a:avLst>
              <a:gd name="adj1" fmla="val 8333"/>
              <a:gd name="adj2" fmla="val 5011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1691680" y="2636912"/>
            <a:ext cx="648072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4427984" y="1484784"/>
            <a:ext cx="2592288" cy="10801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Программа развития/ адаптации педагога </a:t>
            </a:r>
            <a:endParaRPr lang="ru-RU" sz="1600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Никонова\Desktop\chel_as_vopr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852936"/>
            <a:ext cx="1440160" cy="1152128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4283968" y="3861048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Работодатель</a:t>
            </a:r>
            <a:endParaRPr lang="ru-RU" dirty="0"/>
          </a:p>
        </p:txBody>
      </p:sp>
      <p:cxnSp>
        <p:nvCxnSpPr>
          <p:cNvPr id="22" name="Прямая со стрелкой 21"/>
          <p:cNvCxnSpPr/>
          <p:nvPr/>
        </p:nvCxnSpPr>
        <p:spPr>
          <a:xfrm>
            <a:off x="4139952" y="2924944"/>
            <a:ext cx="36004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5364088" y="2492896"/>
            <a:ext cx="432048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 descr="C:\Users\Никонова\Desktop\6321002_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3068960"/>
            <a:ext cx="936104" cy="864096"/>
          </a:xfrm>
          <a:prstGeom prst="rect">
            <a:avLst/>
          </a:prstGeom>
          <a:noFill/>
        </p:spPr>
      </p:pic>
      <p:cxnSp>
        <p:nvCxnSpPr>
          <p:cNvPr id="33" name="Прямая со стрелкой 32"/>
          <p:cNvCxnSpPr/>
          <p:nvPr/>
        </p:nvCxnSpPr>
        <p:spPr>
          <a:xfrm>
            <a:off x="5724128" y="3573016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flipH="1" flipV="1">
            <a:off x="5940152" y="2492896"/>
            <a:ext cx="50405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084168" y="4149080"/>
            <a:ext cx="1239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Ментор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СПАСИБО ЗА ВНИМАНИЕ!</a:t>
            </a:r>
            <a:endParaRPr lang="ru-RU" b="1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484784"/>
            <a:ext cx="7498080" cy="4800600"/>
          </a:xfrm>
        </p:spPr>
        <p:txBody>
          <a:bodyPr/>
          <a:lstStyle/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Т.А.Алексеева </a:t>
            </a: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Директор КГБОУ СПО «Красноярский педагогический колледж №1 им.М Горького</a:t>
            </a:r>
            <a:r>
              <a:rPr lang="ru-RU" sz="2400" dirty="0" smtClean="0"/>
              <a:t>»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-mail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alekseeva@kpk1.ru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Web-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сайт: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www.kpk1.ru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3800" dirty="0" smtClean="0"/>
              <a:t>Осуществление профессиональной деятельности в </a:t>
            </a:r>
            <a:r>
              <a:rPr lang="ru-RU" sz="4000" dirty="0" smtClean="0"/>
              <a:t>соответствии с требованиями федеральных государственных образовательных стандартов  дошкольного, </a:t>
            </a:r>
            <a:r>
              <a:rPr lang="ru-RU" sz="4000" b="1" dirty="0" smtClean="0"/>
              <a:t>начального общего</a:t>
            </a:r>
            <a:r>
              <a:rPr lang="ru-RU" sz="4000" dirty="0" smtClean="0"/>
              <a:t>, основного общего, среднего общего образования;</a:t>
            </a:r>
          </a:p>
          <a:p>
            <a:r>
              <a:rPr lang="ru-RU" sz="4000" dirty="0" smtClean="0"/>
              <a:t>Планирование и проведение учебных занятий;</a:t>
            </a:r>
          </a:p>
          <a:p>
            <a:r>
              <a:rPr lang="ru-RU" sz="4000" dirty="0" smtClean="0"/>
              <a:t>Организация, осуществление контроля и оценки учебных достижений, текущих и итоговых результатов освоения основной образовательной программы обучающимися;</a:t>
            </a:r>
          </a:p>
          <a:p>
            <a:r>
              <a:rPr lang="ru-RU" sz="4000" dirty="0" smtClean="0"/>
              <a:t>Формирование универсальных учебных действий</a:t>
            </a:r>
            <a:r>
              <a:rPr lang="ru-RU" dirty="0" smtClean="0"/>
              <a:t>;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Из «Профессионального стандарта педагога»: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868346"/>
          </a:xfrm>
        </p:spPr>
        <p:txBody>
          <a:bodyPr>
            <a:normAutofit/>
          </a:bodyPr>
          <a:lstStyle/>
          <a:p>
            <a:pPr lvl="0"/>
            <a:r>
              <a:rPr lang="ru-RU" sz="27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Макет  «квалификационного профиля» </a:t>
            </a: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043607" y="1052738"/>
          <a:ext cx="8100393" cy="5218536"/>
        </p:xfrm>
        <a:graphic>
          <a:graphicData uri="http://schemas.openxmlformats.org/drawingml/2006/table">
            <a:tbl>
              <a:tblPr/>
              <a:tblGrid>
                <a:gridCol w="1574414"/>
                <a:gridCol w="3868052"/>
                <a:gridCol w="797676"/>
                <a:gridCol w="874824"/>
                <a:gridCol w="985427"/>
              </a:tblGrid>
              <a:tr h="698069">
                <a:tc rowSpan="2"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Трудовое действие профессионального стандарта педагога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70" marR="34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Calibri"/>
                          <a:cs typeface="Times New Roman"/>
                        </a:rPr>
                        <a:t>Трудовые операции, составляющие трудовое действие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70" marR="34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Calibri"/>
                          <a:cs typeface="Times New Roman"/>
                        </a:rPr>
                        <a:t>Уровень сформированности трудового действия/ дата замера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70" marR="34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1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репродуктивный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продуктивный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конструктивный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069">
                <a:tc rowSpan="4"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Д.1.6.Организация, осуществление контроля и оценки учебных достижений, текущих и итоговых результатов освоения основной образовательной программы обучающимися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70" marR="34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использовать контрольно- измерительные материалы, позволяющие оценивать предметные грамотности обучающихся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70" marR="34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80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использовать контрольно-измерительные материалы, позволяющие оценивать метапредметные умения обучающихся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70" marR="34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34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разрабатывать контрольно-измерительные материалы, позволяющие оценивать предметные, метапредметные умения и диагностировать личностные достижения обучающихся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70" marR="34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07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34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оценивать работу учащихся в ходе занятия, совместно с учащимся определять критерии для оценки их работы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4770" marR="347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80340" algn="ctr">
                        <a:spcAft>
                          <a:spcPts val="0"/>
                        </a:spcAft>
                      </a:pPr>
                      <a:endParaRPr lang="ru-RU" sz="6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4770" marR="347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Как узнать, готов ли (будущий) учитель</a:t>
            </a:r>
          </a:p>
          <a:p>
            <a:pPr>
              <a:buNone/>
            </a:pPr>
            <a:r>
              <a:rPr lang="ru-RU" dirty="0" smtClean="0"/>
              <a:t>реализовывать профессиональный</a:t>
            </a:r>
          </a:p>
          <a:p>
            <a:pPr>
              <a:buNone/>
            </a:pPr>
            <a:r>
              <a:rPr lang="ru-RU" dirty="0" smtClean="0"/>
              <a:t>стандарт?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dirty="0"/>
          </a:p>
        </p:txBody>
      </p:sp>
      <p:pic>
        <p:nvPicPr>
          <p:cNvPr id="8198" name="Picture 6" descr="http://constructorus.ru/wp-content/uploads/2013/06/%D0%9A%D1%83%D1%80%D1%81%D1%8B-%D0%B4%D0%BE%D0%BF%D0%BE%D0%BB%D0%BD%D0%B8%D1%82%D0%B5%D0%BB%D1%8C%D0%BD%D0%BE%D0%B3%D0%BE-%D0%BF%D1%80%D0%BE%D1%84%D0%B5%D1%81%D1%81%D0%B8%D0%BE%D0%BD%D0%B0%D0%BB%D1%8C%D0%BD%D0%BE%D0%B3%D0%BE-%D0%BE%D0%B1%D1%80%D0%B0%D0%B7%D0%BE%D0%B2%D0%B0%D0%BD%D0%B8%D1%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24051" y="3140968"/>
            <a:ext cx="5492365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Федеральная инновационная площадка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dirty="0" smtClean="0"/>
              <a:t>2013г. Колледж  получил статус федеральной инновационной площадки по реализации проекта </a:t>
            </a:r>
          </a:p>
          <a:p>
            <a:pPr algn="ctr">
              <a:buNone/>
            </a:pPr>
            <a:r>
              <a:rPr lang="ru-RU" dirty="0" smtClean="0"/>
              <a:t>«Модель оценки профессиональной квалификации учителя начальной школы для реализации федерального государственного стандарта начального общего образования»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http://www.kpk1.ru/downloads/fip_app.pdf</a:t>
            </a:r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</a:t>
            </a:r>
            <a:br>
              <a:rPr lang="ru-RU" dirty="0" smtClean="0"/>
            </a:br>
            <a:r>
              <a:rPr lang="ru-RU" dirty="0" smtClean="0"/>
              <a:t>Результаты: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u="sng" dirty="0" smtClean="0"/>
              <a:t>Разработано         квалификационное</a:t>
            </a:r>
          </a:p>
          <a:p>
            <a:pPr>
              <a:buNone/>
            </a:pPr>
            <a:r>
              <a:rPr lang="ru-RU" b="1" i="1" u="sng" dirty="0" smtClean="0"/>
              <a:t>испытание      (квалификационный</a:t>
            </a:r>
          </a:p>
          <a:p>
            <a:pPr>
              <a:buNone/>
            </a:pPr>
            <a:r>
              <a:rPr lang="ru-RU" b="1" i="1" u="sng" dirty="0" smtClean="0"/>
              <a:t>экзамен):</a:t>
            </a:r>
          </a:p>
          <a:p>
            <a:r>
              <a:rPr lang="ru-RU" dirty="0" smtClean="0"/>
              <a:t>основанное на  профессиональном стандарте </a:t>
            </a:r>
          </a:p>
          <a:p>
            <a:r>
              <a:rPr lang="ru-RU" dirty="0" smtClean="0"/>
              <a:t> позволяющее оценить  готовность к профессиональной деятельности</a:t>
            </a:r>
          </a:p>
          <a:p>
            <a:r>
              <a:rPr lang="ru-RU" dirty="0" smtClean="0"/>
              <a:t> являющееся основой для   построения программ адаптации и профессионального развития.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ru-RU" dirty="0" smtClean="0"/>
              <a:t>блок «Учебные   программы», </a:t>
            </a:r>
          </a:p>
          <a:p>
            <a:pPr eaLnBrk="1" hangingPunct="1"/>
            <a:r>
              <a:rPr lang="ru-RU" dirty="0" smtClean="0"/>
              <a:t>блок «Задания», </a:t>
            </a:r>
          </a:p>
          <a:p>
            <a:pPr eaLnBrk="1" hangingPunct="1"/>
            <a:r>
              <a:rPr lang="ru-RU" dirty="0" smtClean="0"/>
              <a:t>блок «Инструменты оценки». </a:t>
            </a:r>
          </a:p>
          <a:p>
            <a:pPr eaLnBrk="1" hangingPunct="1"/>
            <a:endParaRPr lang="ru-RU" dirty="0" smtClean="0"/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Каждый блок содержит задания трёх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уровней сложности:</a:t>
            </a:r>
          </a:p>
          <a:p>
            <a:r>
              <a:rPr lang="ru-RU" dirty="0" smtClean="0"/>
              <a:t>репродуктивный,</a:t>
            </a:r>
          </a:p>
          <a:p>
            <a:r>
              <a:rPr lang="ru-RU" dirty="0" smtClean="0"/>
              <a:t>пользовательский,</a:t>
            </a:r>
          </a:p>
          <a:p>
            <a:r>
              <a:rPr lang="ru-RU" dirty="0" smtClean="0"/>
              <a:t>конструктивный.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8064896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/>
              <a:t>Контрольно-измерительные материалы включают диагностические работы: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2400" dirty="0" smtClean="0"/>
              <a:t>Экзамен (квалификационный) по модулю </a:t>
            </a:r>
            <a:r>
              <a:rPr lang="ru-RU" sz="2400" b="1" dirty="0" smtClean="0"/>
              <a:t>«Преподавание по программам начального общего образования»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Формат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55576" y="1484784"/>
          <a:ext cx="8064896" cy="36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люс 4"/>
          <p:cNvSpPr/>
          <p:nvPr/>
        </p:nvSpPr>
        <p:spPr>
          <a:xfrm>
            <a:off x="4140200" y="2852738"/>
            <a:ext cx="647700" cy="1152525"/>
          </a:xfrm>
          <a:prstGeom prst="math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авая фигурная скобка 5"/>
          <p:cNvSpPr/>
          <p:nvPr/>
        </p:nvSpPr>
        <p:spPr>
          <a:xfrm rot="5400000">
            <a:off x="4212432" y="2853531"/>
            <a:ext cx="1008062" cy="5184775"/>
          </a:xfrm>
          <a:prstGeom prst="rightBrace">
            <a:avLst/>
          </a:prstGeom>
          <a:ln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368" name="TextBox 6"/>
          <p:cNvSpPr txBox="1">
            <a:spLocks noChangeArrowheads="1"/>
          </p:cNvSpPr>
          <p:nvPr/>
        </p:nvSpPr>
        <p:spPr bwMode="auto">
          <a:xfrm>
            <a:off x="1187450" y="5949950"/>
            <a:ext cx="69850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Результат освоения Профессионального модуля и итоговая отметка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87624" y="332657"/>
          <a:ext cx="7776864" cy="63746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61509"/>
                <a:gridCol w="4015355"/>
              </a:tblGrid>
              <a:tr h="68345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Трудовые действия </a:t>
                      </a:r>
                      <a:endParaRPr lang="ru-RU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 Диагностические материалы</a:t>
                      </a:r>
                      <a:endParaRPr lang="ru-RU" sz="2400" dirty="0"/>
                    </a:p>
                  </a:txBody>
                  <a:tcPr anchor="ctr"/>
                </a:tc>
              </a:tr>
              <a:tr h="1568955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Разработка и реализация программ учебных дисциплин в рамках основной общеобразовательной программы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«учебные   программы» </a:t>
                      </a:r>
                      <a:endParaRPr lang="ru-RU" sz="2800" dirty="0"/>
                    </a:p>
                  </a:txBody>
                  <a:tcPr anchor="ctr"/>
                </a:tc>
              </a:tr>
              <a:tr h="22930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Организация, осуществление контроля и оценки учебных достижений, текущих и итоговых результатов освоения основной образовательной программы обучающимися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«инструменты оценки»</a:t>
                      </a:r>
                      <a:endParaRPr lang="ru-RU" sz="2800" dirty="0"/>
                    </a:p>
                  </a:txBody>
                  <a:tcPr anchor="ctr"/>
                </a:tc>
              </a:tr>
              <a:tr h="84482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Планирование и проведение учебных занятий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 «урок»</a:t>
                      </a:r>
                      <a:endParaRPr lang="ru-RU" sz="2800" dirty="0"/>
                    </a:p>
                  </a:txBody>
                  <a:tcPr anchor="ctr"/>
                </a:tc>
              </a:tr>
              <a:tr h="844822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универсальных учебных действий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«</a:t>
                      </a:r>
                      <a:r>
                        <a:rPr lang="ru-RU" sz="2800" baseline="0" dirty="0" smtClean="0"/>
                        <a:t>задания»</a:t>
                      </a:r>
                      <a:r>
                        <a:rPr lang="ru-RU" sz="2800" dirty="0" smtClean="0"/>
                        <a:t> </a:t>
                      </a:r>
                      <a:endParaRPr lang="ru-RU" sz="2800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Образец задания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115616" y="1124745"/>
          <a:ext cx="7776864" cy="55446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9266"/>
                <a:gridCol w="5557598"/>
              </a:tblGrid>
              <a:tr h="58573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 Уровень</a:t>
                      </a:r>
                      <a:endParaRPr lang="ru-RU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Задание </a:t>
                      </a:r>
                      <a:endParaRPr lang="ru-RU" sz="2000" dirty="0"/>
                    </a:p>
                  </a:txBody>
                  <a:tcPr anchor="ctr"/>
                </a:tc>
              </a:tr>
              <a:tr h="1554793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репродуктивный уровень </a:t>
                      </a:r>
                      <a:endParaRPr lang="ru-RU" b="1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eaLnBrk="1" fontAlgn="auto" hangingPunct="1"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ru-RU" dirty="0" smtClean="0"/>
                        <a:t>Определи тему урока, планируемые предметные результаты и задания, с помощью которых достигались результаты на  уроке, исходя из списка планируемых предметных результатов ФГОС НОО и </a:t>
                      </a:r>
                      <a:r>
                        <a:rPr lang="ru-RU" baseline="0" dirty="0" smtClean="0"/>
                        <a:t> предоставленного </a:t>
                      </a:r>
                      <a:r>
                        <a:rPr lang="ru-RU" dirty="0" smtClean="0"/>
                        <a:t>конспекта урока.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Проведи урок. </a:t>
                      </a:r>
                      <a:endParaRPr lang="ru-RU" dirty="0" smtClean="0"/>
                    </a:p>
                  </a:txBody>
                  <a:tcPr anchor="ctr"/>
                </a:tc>
              </a:tr>
              <a:tr h="1709556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пользовательский уровень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ru-RU" dirty="0" smtClean="0"/>
                        <a:t>Определи тему урока, планируемые </a:t>
                      </a:r>
                      <a:r>
                        <a:rPr lang="ru-RU" dirty="0" err="1" smtClean="0"/>
                        <a:t>метапредметные</a:t>
                      </a:r>
                      <a:r>
                        <a:rPr lang="ru-RU" dirty="0" smtClean="0"/>
                        <a:t> результаты урока и задания, виды деятельности, с помощью которых достигались эти результаты на уроке. (предлагаются списки </a:t>
                      </a:r>
                      <a:r>
                        <a:rPr lang="ru-RU" dirty="0" err="1" smtClean="0"/>
                        <a:t>метапредметных</a:t>
                      </a:r>
                      <a:r>
                        <a:rPr lang="ru-RU" dirty="0" smtClean="0"/>
                        <a:t> результатов; конспект урока).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 Проведи урок. </a:t>
                      </a:r>
                      <a:endParaRPr lang="ru-RU" dirty="0" smtClean="0"/>
                    </a:p>
                  </a:txBody>
                  <a:tcPr anchor="ctr"/>
                </a:tc>
              </a:tr>
              <a:tr h="1694535">
                <a:tc>
                  <a:txBody>
                    <a:bodyPr/>
                    <a:lstStyle/>
                    <a:p>
                      <a:r>
                        <a:rPr lang="ru-RU" b="1" i="1" dirty="0" smtClean="0"/>
                        <a:t>конструктивный уровень</a:t>
                      </a:r>
                      <a:r>
                        <a:rPr lang="ru-RU" b="1" i="1" baseline="0" dirty="0" smtClean="0"/>
                        <a:t> </a:t>
                      </a:r>
                      <a:r>
                        <a:rPr lang="ru-RU" dirty="0" smtClean="0"/>
                        <a:t> 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eaLnBrk="1" fontAlgn="auto" hangingPunct="1">
                        <a:spcAft>
                          <a:spcPts val="0"/>
                        </a:spcAft>
                        <a:buFont typeface="Arial" pitchFamily="34" charset="0"/>
                        <a:buNone/>
                        <a:defRPr/>
                      </a:pPr>
                      <a:r>
                        <a:rPr lang="ru-RU" dirty="0" smtClean="0"/>
                        <a:t>Разработай фрагмент урока (занятия): выбери тему урока из представленного перечня,  универсальные учебные действия, формируемые на уроке. </a:t>
                      </a:r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Проведи урок. </a:t>
                      </a:r>
                      <a:r>
                        <a:rPr lang="ru-RU" dirty="0" smtClean="0"/>
                        <a:t>Дай обоснование собственному подбору заданий.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363</TotalTime>
  <Words>933</Words>
  <Application>Microsoft Office PowerPoint</Application>
  <PresentationFormat>Экран (4:3)</PresentationFormat>
  <Paragraphs>185</Paragraphs>
  <Slides>20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9" baseType="lpstr">
      <vt:lpstr>Arial</vt:lpstr>
      <vt:lpstr>Calibri</vt:lpstr>
      <vt:lpstr>Corbel</vt:lpstr>
      <vt:lpstr>Gill Sans MT</vt:lpstr>
      <vt:lpstr>Times New Roman</vt:lpstr>
      <vt:lpstr>Verdana</vt:lpstr>
      <vt:lpstr>Wingdings 2</vt:lpstr>
      <vt:lpstr>Wingdings 3</vt:lpstr>
      <vt:lpstr>Солнцестояние</vt:lpstr>
      <vt:lpstr>Региональная модель оценки качества профессиональной подготовки педагога в соответствии с профессиональным стандартом ( модель оценки профессиональной квалификации учителя начальной школы) </vt:lpstr>
      <vt:lpstr>Из «Профессионального стандарта педагога»:</vt:lpstr>
      <vt:lpstr>Презентация PowerPoint</vt:lpstr>
      <vt:lpstr>Федеральная инновационная площадка</vt:lpstr>
      <vt:lpstr>    Результаты: </vt:lpstr>
      <vt:lpstr>Контрольно-измерительные материалы включают диагностические работы:</vt:lpstr>
      <vt:lpstr>Экзамен (квалификационный) по модулю «Преподавание по программам начального общего образования»  Формат</vt:lpstr>
      <vt:lpstr>Презентация PowerPoint</vt:lpstr>
      <vt:lpstr>Образец задания</vt:lpstr>
      <vt:lpstr>Изменение основной образовательной программы подготовки учителя по результатам апробации экзамена: </vt:lpstr>
      <vt:lpstr>ОРГАНИЗАЦИЯ ПРАКТИКИ</vt:lpstr>
      <vt:lpstr>Апробация контрольно-измерительных материалов на территории Красноярского края</vt:lpstr>
      <vt:lpstr>Итоговые результаты  выполнения работ студентами Красноярского края по специальности «учитель начальных классов»:   по уровням </vt:lpstr>
      <vt:lpstr>Результаты апробации группой учителей</vt:lpstr>
      <vt:lpstr>Выводы по отзывам практикующих учителей</vt:lpstr>
      <vt:lpstr>Презентация PowerPoint</vt:lpstr>
      <vt:lpstr>Единая система оценки  готовности молодого педагога в соответствии с профессиональным стандартом </vt:lpstr>
      <vt:lpstr>Презентация PowerPoint</vt:lpstr>
      <vt:lpstr>Презентация PowerPoint</vt:lpstr>
      <vt:lpstr>Макет  «квалификационного профиля» 1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Никонова</dc:creator>
  <cp:lastModifiedBy>Учетная запись Майкрософт</cp:lastModifiedBy>
  <cp:revision>67</cp:revision>
  <dcterms:created xsi:type="dcterms:W3CDTF">2015-11-03T06:03:05Z</dcterms:created>
  <dcterms:modified xsi:type="dcterms:W3CDTF">2015-11-08T11:45:09Z</dcterms:modified>
</cp:coreProperties>
</file>